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4"/>
  </p:sldMasterIdLst>
  <p:notesMasterIdLst>
    <p:notesMasterId r:id="rId32"/>
  </p:notesMasterIdLst>
  <p:handoutMasterIdLst>
    <p:handoutMasterId r:id="rId33"/>
  </p:handoutMasterIdLst>
  <p:sldIdLst>
    <p:sldId id="710" r:id="rId5"/>
    <p:sldId id="735" r:id="rId6"/>
    <p:sldId id="723" r:id="rId7"/>
    <p:sldId id="712" r:id="rId8"/>
    <p:sldId id="731" r:id="rId9"/>
    <p:sldId id="713" r:id="rId10"/>
    <p:sldId id="716" r:id="rId11"/>
    <p:sldId id="732" r:id="rId12"/>
    <p:sldId id="726" r:id="rId13"/>
    <p:sldId id="733" r:id="rId14"/>
    <p:sldId id="717" r:id="rId15"/>
    <p:sldId id="718" r:id="rId16"/>
    <p:sldId id="719" r:id="rId17"/>
    <p:sldId id="720" r:id="rId18"/>
    <p:sldId id="721" r:id="rId19"/>
    <p:sldId id="734" r:id="rId20"/>
    <p:sldId id="727" r:id="rId21"/>
    <p:sldId id="724" r:id="rId22"/>
    <p:sldId id="736" r:id="rId23"/>
    <p:sldId id="737" r:id="rId24"/>
    <p:sldId id="738" r:id="rId25"/>
    <p:sldId id="742" r:id="rId26"/>
    <p:sldId id="743" r:id="rId27"/>
    <p:sldId id="739" r:id="rId28"/>
    <p:sldId id="740" r:id="rId29"/>
    <p:sldId id="741" r:id="rId30"/>
    <p:sldId id="744" r:id="rId3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00"/>
    <a:srgbClr val="CC9900"/>
    <a:srgbClr val="996633"/>
    <a:srgbClr val="EAC000"/>
    <a:srgbClr val="EAD700"/>
    <a:srgbClr val="F1CD00"/>
    <a:srgbClr val="F4F4F4"/>
    <a:srgbClr val="43413D"/>
    <a:srgbClr val="A49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6" autoAdjust="0"/>
    <p:restoredTop sz="95474" autoAdjust="0"/>
  </p:normalViewPr>
  <p:slideViewPr>
    <p:cSldViewPr>
      <p:cViewPr varScale="1">
        <p:scale>
          <a:sx n="66" d="100"/>
          <a:sy n="66" d="100"/>
        </p:scale>
        <p:origin x="1532" y="52"/>
      </p:cViewPr>
      <p:guideLst>
        <p:guide orient="horz" pos="2160"/>
        <p:guide pos="2880"/>
      </p:guideLst>
    </p:cSldViewPr>
  </p:slideViewPr>
  <p:outlineViewPr>
    <p:cViewPr>
      <p:scale>
        <a:sx n="33" d="100"/>
        <a:sy n="33" d="100"/>
      </p:scale>
      <p:origin x="0" y="-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1" d="100"/>
          <a:sy n="51" d="100"/>
        </p:scale>
        <p:origin x="2668" y="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STS\CSTS\STARRS_LS\Slides\Rates_Comparing_Suicide_And_Attempts_0321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STS\CSTS\STARRS_LS\Slides\Rates_Comparing_Suicide_And_Attempts_032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r>
              <a:rPr lang="en-US" sz="1600" b="0" i="0" u="none" strike="noStrike" baseline="0" dirty="0"/>
              <a:t>Crude rates of </a:t>
            </a:r>
            <a:r>
              <a:rPr lang="en-US" sz="1600" b="1" i="0" u="sng" strike="noStrike" baseline="0" dirty="0"/>
              <a:t>suicide</a:t>
            </a:r>
            <a:r>
              <a:rPr lang="en-US" sz="1600" b="0" i="0" u="none" strike="noStrike" baseline="0" dirty="0"/>
              <a:t> by deployment history among enlisted, Regular Army soldiers in the</a:t>
            </a:r>
          </a:p>
          <a:p>
            <a:pPr>
              <a:defRPr sz="1600" b="1" i="0" u="none" strike="noStrike" kern="1200" cap="all" spc="150" baseline="0">
                <a:solidFill>
                  <a:schemeClr val="tx1">
                    <a:lumMod val="50000"/>
                    <a:lumOff val="50000"/>
                  </a:schemeClr>
                </a:solidFill>
                <a:latin typeface="+mn-lt"/>
                <a:ea typeface="+mn-ea"/>
                <a:cs typeface="+mn-cs"/>
              </a:defRPr>
            </a:pPr>
            <a:r>
              <a:rPr lang="en-US" sz="1600" b="0" i="0" u="none" strike="noStrike" baseline="0" dirty="0"/>
              <a:t>Army STARRS 2004–2009 HADs</a:t>
            </a:r>
            <a:endParaRPr lang="en-US" sz="1600" dirty="0"/>
          </a:p>
        </c:rich>
      </c:tx>
      <c:overlay val="0"/>
      <c:spPr>
        <a:noFill/>
        <a:ln>
          <a:noFill/>
        </a:ln>
        <a:effectLst/>
      </c:spPr>
    </c:title>
    <c:autoTitleDeleted val="0"/>
    <c:plotArea>
      <c:layout>
        <c:manualLayout>
          <c:layoutTarget val="inner"/>
          <c:xMode val="edge"/>
          <c:yMode val="edge"/>
          <c:x val="6.4476126278101967E-2"/>
          <c:y val="0.26746019247594049"/>
          <c:w val="0.85195458932043999"/>
          <c:h val="0.62671986314210715"/>
        </c:manualLayout>
      </c:layout>
      <c:barChart>
        <c:barDir val="col"/>
        <c:grouping val="clustered"/>
        <c:varyColors val="0"/>
        <c:ser>
          <c:idx val="1"/>
          <c:order val="0"/>
          <c:tx>
            <c:strRef>
              <c:f>Sheet1!$D$2</c:f>
              <c:strCache>
                <c:ptCount val="1"/>
                <c:pt idx="0">
                  <c:v>Suicide   Rate </c:v>
                </c:pt>
              </c:strCache>
            </c:strRef>
          </c:tx>
          <c:spPr>
            <a:pattFill prst="narHorz">
              <a:fgClr>
                <a:srgbClr val="FDC57B"/>
              </a:fgClr>
              <a:bgClr>
                <a:schemeClr val="bg1"/>
              </a:bgClr>
            </a:pattFill>
            <a:ln>
              <a:solidFill>
                <a:srgbClr val="C00000"/>
              </a:solidFill>
            </a:ln>
            <a:effectLst>
              <a:innerShdw blurRad="114300">
                <a:schemeClr val="accent2"/>
              </a:innerShdw>
            </a:effectLst>
          </c:spPr>
          <c:invertIfNegative val="0"/>
          <c:cat>
            <c:strRef>
              <c:f>Sheet1!$B$3:$B$5</c:f>
              <c:strCache>
                <c:ptCount val="3"/>
                <c:pt idx="0">
                  <c:v>Never deployed</c:v>
                </c:pt>
                <c:pt idx="1">
                  <c:v>Currently deployed</c:v>
                </c:pt>
                <c:pt idx="2">
                  <c:v>Previously deployed</c:v>
                </c:pt>
              </c:strCache>
            </c:strRef>
          </c:cat>
          <c:val>
            <c:numRef>
              <c:f>Sheet1!$D$3:$D$5</c:f>
              <c:numCache>
                <c:formatCode>General</c:formatCode>
                <c:ptCount val="3"/>
                <c:pt idx="0">
                  <c:v>16.3</c:v>
                </c:pt>
                <c:pt idx="1">
                  <c:v>21.8</c:v>
                </c:pt>
                <c:pt idx="2">
                  <c:v>23.1</c:v>
                </c:pt>
              </c:numCache>
            </c:numRef>
          </c:val>
          <c:extLst>
            <c:ext xmlns:c16="http://schemas.microsoft.com/office/drawing/2014/chart" uri="{C3380CC4-5D6E-409C-BE32-E72D297353CC}">
              <c16:uniqueId val="{00000000-DC8E-4A1A-B188-DCB16693A817}"/>
            </c:ext>
          </c:extLst>
        </c:ser>
        <c:dLbls>
          <c:showLegendKey val="0"/>
          <c:showVal val="0"/>
          <c:showCatName val="0"/>
          <c:showSerName val="0"/>
          <c:showPercent val="0"/>
          <c:showBubbleSize val="0"/>
        </c:dLbls>
        <c:gapWidth val="150"/>
        <c:axId val="363723960"/>
        <c:axId val="19186232"/>
      </c:barChart>
      <c:valAx>
        <c:axId val="19186232"/>
        <c:scaling>
          <c:orientation val="minMax"/>
        </c:scaling>
        <c:delete val="0"/>
        <c:axPos val="r"/>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dirty="0"/>
                  <a:t>Rate (Suicide/100000 person-years)</a:t>
                </a:r>
              </a:p>
            </c:rich>
          </c:tx>
          <c:layout>
            <c:manualLayout>
              <c:xMode val="edge"/>
              <c:yMode val="edge"/>
              <c:x val="0.97586244243244247"/>
              <c:y val="0.3499798522114913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723960"/>
        <c:crosses val="max"/>
        <c:crossBetween val="between"/>
      </c:valAx>
      <c:catAx>
        <c:axId val="36372396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a:t>Deployment Status</a:t>
                </a:r>
              </a:p>
            </c:rich>
          </c:tx>
          <c:layout>
            <c:manualLayout>
              <c:xMode val="edge"/>
              <c:yMode val="edge"/>
              <c:x val="0.45705990767021665"/>
              <c:y val="0.97180419679782581"/>
            </c:manualLayout>
          </c:layout>
          <c:overlay val="0"/>
          <c:spPr>
            <a:noFill/>
            <a:ln>
              <a:noFill/>
            </a:ln>
            <a:effectLst/>
          </c:sp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62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r>
              <a:rPr lang="en-US" sz="1600" b="0" i="0" u="none" strike="noStrike" baseline="0" dirty="0"/>
              <a:t>Crude Rates of </a:t>
            </a:r>
            <a:r>
              <a:rPr lang="en-US" sz="1600" b="1" i="0" u="sng" strike="noStrike" baseline="0" dirty="0"/>
              <a:t>suicide attempt</a:t>
            </a:r>
            <a:r>
              <a:rPr lang="en-US" sz="1600" b="0" i="0" u="none" strike="noStrike" baseline="0" dirty="0"/>
              <a:t> by deployment history among enlisted, Regular Army soldiers in the</a:t>
            </a:r>
          </a:p>
          <a:p>
            <a:pPr>
              <a:defRPr sz="1600" b="1" i="0" u="none" strike="noStrike" kern="1200" cap="all" spc="150" baseline="0">
                <a:solidFill>
                  <a:schemeClr val="tx1">
                    <a:lumMod val="50000"/>
                    <a:lumOff val="50000"/>
                  </a:schemeClr>
                </a:solidFill>
                <a:latin typeface="+mn-lt"/>
                <a:ea typeface="+mn-ea"/>
                <a:cs typeface="+mn-cs"/>
              </a:defRPr>
            </a:pPr>
            <a:r>
              <a:rPr lang="en-US" sz="1600" b="0" i="0" u="none" strike="noStrike" baseline="0" dirty="0"/>
              <a:t>Army STARRS 2004–2009 Historical Administrative Data (HADS)</a:t>
            </a:r>
            <a:endParaRPr lang="en-US" sz="1600" dirty="0"/>
          </a:p>
        </c:rich>
      </c:tx>
      <c:overlay val="0"/>
      <c:spPr>
        <a:noFill/>
        <a:ln>
          <a:noFill/>
        </a:ln>
        <a:effectLst/>
      </c:spPr>
    </c:title>
    <c:autoTitleDeleted val="0"/>
    <c:plotArea>
      <c:layout>
        <c:manualLayout>
          <c:layoutTarget val="inner"/>
          <c:xMode val="edge"/>
          <c:yMode val="edge"/>
          <c:x val="6.4476126278101967E-2"/>
          <c:y val="0.28458964012159071"/>
          <c:w val="0.85195458932043999"/>
          <c:h val="0.60959012935883017"/>
        </c:manualLayout>
      </c:layout>
      <c:barChart>
        <c:barDir val="col"/>
        <c:grouping val="clustered"/>
        <c:varyColors val="0"/>
        <c:ser>
          <c:idx val="0"/>
          <c:order val="0"/>
          <c:tx>
            <c:strRef>
              <c:f>Sheet1!$C$2</c:f>
              <c:strCache>
                <c:ptCount val="1"/>
                <c:pt idx="0">
                  <c:v>Suicide Attempt Rate </c:v>
                </c:pt>
              </c:strCache>
            </c:strRef>
          </c:tx>
          <c:spPr>
            <a:pattFill prst="wdUpDiag">
              <a:fgClr>
                <a:schemeClr val="bg1"/>
              </a:fgClr>
              <a:bgClr>
                <a:schemeClr val="tx2">
                  <a:lumMod val="40000"/>
                  <a:lumOff val="60000"/>
                </a:schemeClr>
              </a:bgClr>
            </a:pattFill>
            <a:ln>
              <a:solidFill>
                <a:schemeClr val="tx1"/>
              </a:solidFill>
            </a:ln>
            <a:effectLst>
              <a:innerShdw blurRad="114300">
                <a:schemeClr val="accent1"/>
              </a:innerShdw>
            </a:effectLst>
          </c:spPr>
          <c:invertIfNegative val="0"/>
          <c:cat>
            <c:strRef>
              <c:f>Sheet1!$B$3:$B$5</c:f>
              <c:strCache>
                <c:ptCount val="3"/>
                <c:pt idx="0">
                  <c:v>Never deployed</c:v>
                </c:pt>
                <c:pt idx="1">
                  <c:v>Currently deployed</c:v>
                </c:pt>
                <c:pt idx="2">
                  <c:v>Previously deployed</c:v>
                </c:pt>
              </c:strCache>
            </c:strRef>
          </c:cat>
          <c:val>
            <c:numRef>
              <c:f>Sheet1!$C$3:$C$5</c:f>
              <c:numCache>
                <c:formatCode>General</c:formatCode>
                <c:ptCount val="3"/>
                <c:pt idx="0">
                  <c:v>569.4</c:v>
                </c:pt>
                <c:pt idx="1">
                  <c:v>157.30000000000001</c:v>
                </c:pt>
                <c:pt idx="2">
                  <c:v>303.89999999999998</c:v>
                </c:pt>
              </c:numCache>
            </c:numRef>
          </c:val>
          <c:extLst>
            <c:ext xmlns:c16="http://schemas.microsoft.com/office/drawing/2014/chart" uri="{C3380CC4-5D6E-409C-BE32-E72D297353CC}">
              <c16:uniqueId val="{00000000-2C61-49CC-8EBD-17AB4A94DF6A}"/>
            </c:ext>
          </c:extLst>
        </c:ser>
        <c:dLbls>
          <c:showLegendKey val="0"/>
          <c:showVal val="0"/>
          <c:showCatName val="0"/>
          <c:showSerName val="0"/>
          <c:showPercent val="0"/>
          <c:showBubbleSize val="0"/>
        </c:dLbls>
        <c:gapWidth val="150"/>
        <c:axId val="363926600"/>
        <c:axId val="364156544"/>
      </c:barChart>
      <c:valAx>
        <c:axId val="364156544"/>
        <c:scaling>
          <c:orientation val="minMax"/>
        </c:scaling>
        <c:delete val="0"/>
        <c:axPos val="r"/>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dirty="0"/>
                  <a:t>Rate (Suicide Attempts/100000 person-years)</a:t>
                </a:r>
              </a:p>
            </c:rich>
          </c:tx>
          <c:layout>
            <c:manualLayout>
              <c:xMode val="edge"/>
              <c:yMode val="edge"/>
              <c:x val="0.97586244243244247"/>
              <c:y val="0.3499798522114913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926600"/>
        <c:crosses val="max"/>
        <c:crossBetween val="between"/>
      </c:valAx>
      <c:catAx>
        <c:axId val="3639266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a:t>Deployment Status</a:t>
                </a:r>
              </a:p>
            </c:rich>
          </c:tx>
          <c:layout>
            <c:manualLayout>
              <c:xMode val="edge"/>
              <c:yMode val="edge"/>
              <c:x val="0.45705990767021665"/>
              <c:y val="0.97180419679782581"/>
            </c:manualLayout>
          </c:layout>
          <c:overlay val="0"/>
          <c:spPr>
            <a:noFill/>
            <a:ln>
              <a:noFill/>
            </a:ln>
            <a:effectLst/>
          </c:sp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1565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001"/>
          </a:xfrm>
          <a:prstGeom prst="rect">
            <a:avLst/>
          </a:prstGeom>
        </p:spPr>
        <p:txBody>
          <a:bodyPr vert="horz" lIns="93147" tIns="46573" rIns="93147" bIns="46573" rtlCol="0"/>
          <a:lstStyle>
            <a:lvl1pPr algn="l" eaLnBrk="0" hangingPunct="0">
              <a:defRPr sz="1200">
                <a:latin typeface="Arial" charset="0"/>
                <a:ea typeface="ＭＳ Ｐゴシック" pitchFamily="1" charset="-128"/>
                <a:cs typeface="+mn-cs"/>
              </a:defRPr>
            </a:lvl1pPr>
          </a:lstStyle>
          <a:p>
            <a:pPr>
              <a:defRPr/>
            </a:pPr>
            <a:endParaRPr lang="en-US"/>
          </a:p>
        </p:txBody>
      </p:sp>
      <p:sp>
        <p:nvSpPr>
          <p:cNvPr id="3" name="Date Placeholder 2"/>
          <p:cNvSpPr>
            <a:spLocks noGrp="1"/>
          </p:cNvSpPr>
          <p:nvPr>
            <p:ph type="dt" sz="quarter" idx="1"/>
          </p:nvPr>
        </p:nvSpPr>
        <p:spPr>
          <a:xfrm>
            <a:off x="3970950" y="0"/>
            <a:ext cx="3037840" cy="463001"/>
          </a:xfrm>
          <a:prstGeom prst="rect">
            <a:avLst/>
          </a:prstGeom>
        </p:spPr>
        <p:txBody>
          <a:bodyPr vert="horz" wrap="square" lIns="93147" tIns="46573" rIns="93147" bIns="46573" numCol="1" anchor="t" anchorCtr="0" compatLnSpc="1">
            <a:prstTxWarp prst="textNoShape">
              <a:avLst/>
            </a:prstTxWarp>
          </a:bodyPr>
          <a:lstStyle>
            <a:lvl1pPr algn="r" eaLnBrk="0" hangingPunct="0">
              <a:defRPr sz="1200">
                <a:latin typeface="Arial" pitchFamily="34" charset="0"/>
                <a:ea typeface="ＭＳ Ｐゴシック" charset="-128"/>
                <a:cs typeface="+mn-cs"/>
              </a:defRPr>
            </a:lvl1pPr>
          </a:lstStyle>
          <a:p>
            <a:pPr>
              <a:defRPr/>
            </a:pPr>
            <a:fld id="{0796C401-D2F0-41D9-BF22-9309C03489FC}" type="datetime1">
              <a:rPr lang="en-US"/>
              <a:pPr>
                <a:defRPr/>
              </a:pPr>
              <a:t>6/7/2023</a:t>
            </a:fld>
            <a:endParaRPr lang="en-US"/>
          </a:p>
        </p:txBody>
      </p:sp>
      <p:sp>
        <p:nvSpPr>
          <p:cNvPr id="4" name="Footer Placeholder 3"/>
          <p:cNvSpPr>
            <a:spLocks noGrp="1"/>
          </p:cNvSpPr>
          <p:nvPr>
            <p:ph type="ftr" sz="quarter" idx="2"/>
          </p:nvPr>
        </p:nvSpPr>
        <p:spPr>
          <a:xfrm>
            <a:off x="0" y="8830092"/>
            <a:ext cx="3037840" cy="464655"/>
          </a:xfrm>
          <a:prstGeom prst="rect">
            <a:avLst/>
          </a:prstGeom>
        </p:spPr>
        <p:txBody>
          <a:bodyPr vert="horz" lIns="93147" tIns="46573" rIns="93147" bIns="46573" rtlCol="0" anchor="b"/>
          <a:lstStyle>
            <a:lvl1pPr algn="l" eaLnBrk="0" hangingPunct="0">
              <a:defRPr sz="1200">
                <a:latin typeface="Arial" charset="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3970950" y="8830092"/>
            <a:ext cx="3037840" cy="464655"/>
          </a:xfrm>
          <a:prstGeom prst="rect">
            <a:avLst/>
          </a:prstGeom>
        </p:spPr>
        <p:txBody>
          <a:bodyPr vert="horz" wrap="square" lIns="93147" tIns="46573" rIns="93147" bIns="46573" numCol="1" anchor="b" anchorCtr="0" compatLnSpc="1">
            <a:prstTxWarp prst="textNoShape">
              <a:avLst/>
            </a:prstTxWarp>
          </a:bodyPr>
          <a:lstStyle>
            <a:lvl1pPr algn="r" eaLnBrk="0" hangingPunct="0">
              <a:defRPr sz="1200">
                <a:latin typeface="Arial" pitchFamily="34" charset="0"/>
                <a:ea typeface="ＭＳ Ｐゴシック" charset="-128"/>
                <a:cs typeface="+mn-cs"/>
              </a:defRPr>
            </a:lvl1pPr>
          </a:lstStyle>
          <a:p>
            <a:pPr>
              <a:defRPr/>
            </a:pPr>
            <a:fld id="{B6E859E1-9B28-4451-AADF-9638CF0DF666}" type="slidenum">
              <a:rPr lang="en-US"/>
              <a:pPr>
                <a:defRPr/>
              </a:pPr>
              <a:t>‹#›</a:t>
            </a:fld>
            <a:endParaRPr lang="en-US"/>
          </a:p>
        </p:txBody>
      </p:sp>
    </p:spTree>
    <p:extLst>
      <p:ext uri="{BB962C8B-B14F-4D97-AF65-F5344CB8AC3E}">
        <p14:creationId xmlns:p14="http://schemas.microsoft.com/office/powerpoint/2010/main" val="331717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3001"/>
          </a:xfrm>
          <a:prstGeom prst="rect">
            <a:avLst/>
          </a:prstGeom>
          <a:noFill/>
          <a:ln w="9525">
            <a:noFill/>
            <a:miter lim="800000"/>
            <a:headEnd/>
            <a:tailEnd/>
          </a:ln>
        </p:spPr>
        <p:txBody>
          <a:bodyPr vert="horz" wrap="square" lIns="93147" tIns="46573" rIns="93147" bIns="46573"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8195" name="Rectangle 3"/>
          <p:cNvSpPr>
            <a:spLocks noGrp="1" noChangeArrowheads="1"/>
          </p:cNvSpPr>
          <p:nvPr>
            <p:ph type="dt" idx="1"/>
          </p:nvPr>
        </p:nvSpPr>
        <p:spPr bwMode="auto">
          <a:xfrm>
            <a:off x="3972573" y="0"/>
            <a:ext cx="3037840" cy="463001"/>
          </a:xfrm>
          <a:prstGeom prst="rect">
            <a:avLst/>
          </a:prstGeom>
          <a:noFill/>
          <a:ln w="9525">
            <a:noFill/>
            <a:miter lim="800000"/>
            <a:headEnd/>
            <a:tailEnd/>
          </a:ln>
        </p:spPr>
        <p:txBody>
          <a:bodyPr vert="horz" wrap="square" lIns="93147" tIns="46573" rIns="93147" bIns="46573"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6357" y="4416701"/>
            <a:ext cx="5137715" cy="4181891"/>
          </a:xfrm>
          <a:prstGeom prst="rect">
            <a:avLst/>
          </a:prstGeom>
          <a:noFill/>
          <a:ln w="9525">
            <a:noFill/>
            <a:miter lim="800000"/>
            <a:headEnd/>
            <a:tailEnd/>
          </a:ln>
        </p:spPr>
        <p:txBody>
          <a:bodyPr vert="horz" wrap="square" lIns="93147" tIns="46573" rIns="93147"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3412"/>
            <a:ext cx="3037840" cy="463001"/>
          </a:xfrm>
          <a:prstGeom prst="rect">
            <a:avLst/>
          </a:prstGeom>
          <a:noFill/>
          <a:ln w="9525">
            <a:noFill/>
            <a:miter lim="800000"/>
            <a:headEnd/>
            <a:tailEnd/>
          </a:ln>
        </p:spPr>
        <p:txBody>
          <a:bodyPr vert="horz" wrap="square" lIns="93147" tIns="46573" rIns="93147" bIns="46573"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972573" y="8833412"/>
            <a:ext cx="3037840" cy="463001"/>
          </a:xfrm>
          <a:prstGeom prst="rect">
            <a:avLst/>
          </a:prstGeom>
          <a:noFill/>
          <a:ln w="9525">
            <a:noFill/>
            <a:miter lim="800000"/>
            <a:headEnd/>
            <a:tailEnd/>
          </a:ln>
        </p:spPr>
        <p:txBody>
          <a:bodyPr vert="horz" wrap="square" lIns="93147" tIns="46573" rIns="93147" bIns="46573" numCol="1" anchor="b" anchorCtr="0" compatLnSpc="1">
            <a:prstTxWarp prst="textNoShape">
              <a:avLst/>
            </a:prstTxWarp>
          </a:bodyPr>
          <a:lstStyle>
            <a:lvl1pPr algn="r" eaLnBrk="0" hangingPunct="0">
              <a:defRPr sz="1200">
                <a:latin typeface="Arial" pitchFamily="34" charset="0"/>
                <a:ea typeface="ＭＳ Ｐゴシック" charset="-128"/>
                <a:cs typeface="+mn-cs"/>
              </a:defRPr>
            </a:lvl1pPr>
          </a:lstStyle>
          <a:p>
            <a:pPr>
              <a:defRPr/>
            </a:pPr>
            <a:fld id="{30FFCFB1-FC75-4CEA-9DCA-E6424DD61C9B}" type="slidenum">
              <a:rPr lang="en-US"/>
              <a:pPr>
                <a:defRPr/>
              </a:pPr>
              <a:t>‹#›</a:t>
            </a:fld>
            <a:endParaRPr lang="en-US"/>
          </a:p>
        </p:txBody>
      </p:sp>
    </p:spTree>
    <p:extLst>
      <p:ext uri="{BB962C8B-B14F-4D97-AF65-F5344CB8AC3E}">
        <p14:creationId xmlns:p14="http://schemas.microsoft.com/office/powerpoint/2010/main" val="3323503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1:notes"/>
          <p:cNvSpPr txBox="1">
            <a:spLocks noGrp="1"/>
          </p:cNvSpPr>
          <p:nvPr>
            <p:ph type="body" idx="1"/>
          </p:nvPr>
        </p:nvSpPr>
        <p:spPr>
          <a:xfrm>
            <a:off x="936363" y="4416701"/>
            <a:ext cx="5137715" cy="4181891"/>
          </a:xfrm>
          <a:prstGeom prst="rect">
            <a:avLst/>
          </a:prstGeom>
          <a:noFill/>
          <a:ln>
            <a:noFill/>
          </a:ln>
        </p:spPr>
        <p:txBody>
          <a:bodyPr spcFirstLastPara="1" wrap="square" lIns="93125" tIns="46550" rIns="93125" bIns="46550" anchor="t" anchorCtr="0">
            <a:noAutofit/>
          </a:bodyPr>
          <a:lstStyle/>
          <a:p>
            <a:pPr marL="236168" lvl="0" indent="-236168" algn="l" rtl="0">
              <a:spcBef>
                <a:spcPts val="0"/>
              </a:spcBef>
              <a:spcAft>
                <a:spcPts val="0"/>
              </a:spcAft>
              <a:buNone/>
            </a:pPr>
            <a:endParaRPr dirty="0"/>
          </a:p>
        </p:txBody>
      </p:sp>
      <p:sp>
        <p:nvSpPr>
          <p:cNvPr id="85" name="Google Shape;85;p1:notes"/>
          <p:cNvSpPr txBox="1">
            <a:spLocks noGrp="1"/>
          </p:cNvSpPr>
          <p:nvPr>
            <p:ph type="sldNum" idx="12"/>
          </p:nvPr>
        </p:nvSpPr>
        <p:spPr>
          <a:xfrm>
            <a:off x="3972579" y="883341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extLst>
      <p:ext uri="{BB962C8B-B14F-4D97-AF65-F5344CB8AC3E}">
        <p14:creationId xmlns:p14="http://schemas.microsoft.com/office/powerpoint/2010/main" val="118599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247E76-6C7A-4D83-B795-8C8B33C52C2B}" type="slidenum">
              <a:rPr lang="en-US" smtClean="0"/>
              <a:pPr>
                <a:defRPr/>
              </a:pPr>
              <a:t>11</a:t>
            </a:fld>
            <a:endParaRPr lang="en-US" dirty="0"/>
          </a:p>
        </p:txBody>
      </p:sp>
    </p:spTree>
    <p:extLst>
      <p:ext uri="{BB962C8B-B14F-4D97-AF65-F5344CB8AC3E}">
        <p14:creationId xmlns:p14="http://schemas.microsoft.com/office/powerpoint/2010/main" val="380025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4:notes"/>
          <p:cNvSpPr txBox="1">
            <a:spLocks noGrp="1"/>
          </p:cNvSpPr>
          <p:nvPr>
            <p:ph type="body" idx="1"/>
          </p:nvPr>
        </p:nvSpPr>
        <p:spPr>
          <a:xfrm>
            <a:off x="936353" y="4416701"/>
            <a:ext cx="5137715" cy="4181891"/>
          </a:xfrm>
          <a:prstGeom prst="rect">
            <a:avLst/>
          </a:prstGeom>
          <a:noFill/>
          <a:ln>
            <a:noFill/>
          </a:ln>
        </p:spPr>
        <p:txBody>
          <a:bodyPr spcFirstLastPara="1" wrap="square" lIns="93125" tIns="46550" rIns="93125" bIns="46550" anchor="t" anchorCtr="0">
            <a:noAutofit/>
          </a:bodyPr>
          <a:lstStyle/>
          <a:p>
            <a:pPr lvl="0"/>
            <a:endParaRPr lang="en-US" dirty="0">
              <a:solidFill>
                <a:srgbClr val="000000"/>
              </a:solidFill>
            </a:endParaRPr>
          </a:p>
        </p:txBody>
      </p:sp>
      <p:sp>
        <p:nvSpPr>
          <p:cNvPr id="103" name="Google Shape;103;p4:notes"/>
          <p:cNvSpPr txBox="1">
            <a:spLocks noGrp="1"/>
          </p:cNvSpPr>
          <p:nvPr>
            <p:ph type="sldNum" idx="12"/>
          </p:nvPr>
        </p:nvSpPr>
        <p:spPr>
          <a:xfrm>
            <a:off x="3972569" y="883340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51816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0FFCFB1-FC75-4CEA-9DCA-E6424DD61C9B}" type="slidenum">
              <a:rPr lang="en-US" smtClean="0"/>
              <a:pPr>
                <a:defRPr/>
              </a:pPr>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7549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pPr marL="236169" indent="-236169"/>
            <a:endParaRPr lang="en-US" dirty="0">
              <a:ea typeface="ＭＳ Ｐゴシック"/>
            </a:endParaRPr>
          </a:p>
        </p:txBody>
      </p:sp>
      <p:sp>
        <p:nvSpPr>
          <p:cNvPr id="48131" name="Slide Number Placeholder 3"/>
          <p:cNvSpPr>
            <a:spLocks noGrp="1"/>
          </p:cNvSpPr>
          <p:nvPr>
            <p:ph type="sldNum" sz="quarter" idx="5"/>
          </p:nvPr>
        </p:nvSpPr>
        <p:spPr>
          <a:noFill/>
        </p:spPr>
        <p:txBody>
          <a:bodyPr/>
          <a:lstStyle/>
          <a:p>
            <a:fld id="{38ED6101-D4CC-4AB1-BB2E-8643BCA4A28D}" type="slidenum">
              <a:rPr lang="en-US" smtClean="0">
                <a:latin typeface="Arial" charset="0"/>
                <a:ea typeface="ＭＳ Ｐゴシック"/>
                <a:cs typeface="ＭＳ Ｐゴシック"/>
              </a:rPr>
              <a:pPr/>
              <a:t>14</a:t>
            </a:fld>
            <a:endParaRPr lang="en-US">
              <a:latin typeface="Arial" charset="0"/>
              <a:ea typeface="ＭＳ Ｐゴシック"/>
              <a:cs typeface="ＭＳ Ｐゴシック"/>
            </a:endParaRPr>
          </a:p>
        </p:txBody>
      </p:sp>
    </p:spTree>
    <p:extLst>
      <p:ext uri="{BB962C8B-B14F-4D97-AF65-F5344CB8AC3E}">
        <p14:creationId xmlns:p14="http://schemas.microsoft.com/office/powerpoint/2010/main" val="57916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36363" y="4416701"/>
            <a:ext cx="5137715" cy="4181891"/>
          </a:xfrm>
          <a:prstGeom prst="rect">
            <a:avLst/>
          </a:prstGeom>
        </p:spPr>
        <p:txBody>
          <a:bodyPr spcFirstLastPara="1" wrap="square" lIns="93125" tIns="46550" rIns="93125" bIns="46550" anchor="t" anchorCtr="0">
            <a:noAutofit/>
          </a:bodyPr>
          <a:lstStyle/>
          <a:p>
            <a:pPr marL="0" lvl="0" indent="0" algn="l" rtl="0">
              <a:spcBef>
                <a:spcPts val="360"/>
              </a:spcBef>
              <a:spcAft>
                <a:spcPts val="0"/>
              </a:spcAft>
              <a:buNone/>
            </a:pPr>
            <a:endParaRPr lang="en-US" dirty="0"/>
          </a:p>
        </p:txBody>
      </p:sp>
      <p:sp>
        <p:nvSpPr>
          <p:cNvPr id="102" name="Google Shape;102;p4: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88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5:notes"/>
          <p:cNvSpPr txBox="1">
            <a:spLocks noGrp="1"/>
          </p:cNvSpPr>
          <p:nvPr>
            <p:ph type="body" idx="1"/>
          </p:nvPr>
        </p:nvSpPr>
        <p:spPr>
          <a:xfrm>
            <a:off x="936363" y="4416701"/>
            <a:ext cx="5137715" cy="4181891"/>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endParaRPr/>
          </a:p>
        </p:txBody>
      </p:sp>
      <p:sp>
        <p:nvSpPr>
          <p:cNvPr id="109" name="Google Shape;109;p5:notes"/>
          <p:cNvSpPr txBox="1">
            <a:spLocks noGrp="1"/>
          </p:cNvSpPr>
          <p:nvPr>
            <p:ph type="sldNum" idx="12"/>
          </p:nvPr>
        </p:nvSpPr>
        <p:spPr>
          <a:xfrm>
            <a:off x="3972579" y="883341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7883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6:notes"/>
          <p:cNvSpPr txBox="1">
            <a:spLocks noGrp="1"/>
          </p:cNvSpPr>
          <p:nvPr>
            <p:ph type="body" idx="1"/>
          </p:nvPr>
        </p:nvSpPr>
        <p:spPr>
          <a:xfrm>
            <a:off x="936363" y="4416701"/>
            <a:ext cx="5137715" cy="4181891"/>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endParaRPr dirty="0"/>
          </a:p>
        </p:txBody>
      </p:sp>
      <p:sp>
        <p:nvSpPr>
          <p:cNvPr id="116" name="Google Shape;116;p6:notes"/>
          <p:cNvSpPr txBox="1">
            <a:spLocks noGrp="1"/>
          </p:cNvSpPr>
          <p:nvPr>
            <p:ph type="sldNum" idx="12"/>
          </p:nvPr>
        </p:nvSpPr>
        <p:spPr>
          <a:xfrm>
            <a:off x="3972579" y="883341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50346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12:notes"/>
          <p:cNvSpPr txBox="1">
            <a:spLocks noGrp="1"/>
          </p:cNvSpPr>
          <p:nvPr>
            <p:ph type="body" idx="1"/>
          </p:nvPr>
        </p:nvSpPr>
        <p:spPr>
          <a:xfrm>
            <a:off x="936363" y="4416701"/>
            <a:ext cx="5137715" cy="4181891"/>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endParaRPr lang="en-US" dirty="0"/>
          </a:p>
        </p:txBody>
      </p:sp>
      <p:sp>
        <p:nvSpPr>
          <p:cNvPr id="155" name="Google Shape;155;p12:notes"/>
          <p:cNvSpPr txBox="1">
            <a:spLocks noGrp="1"/>
          </p:cNvSpPr>
          <p:nvPr>
            <p:ph type="sldNum" idx="12"/>
          </p:nvPr>
        </p:nvSpPr>
        <p:spPr>
          <a:xfrm>
            <a:off x="3972579" y="883341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58364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67177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8030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6:notes"/>
          <p:cNvSpPr txBox="1">
            <a:spLocks noGrp="1"/>
          </p:cNvSpPr>
          <p:nvPr>
            <p:ph type="body" idx="1"/>
          </p:nvPr>
        </p:nvSpPr>
        <p:spPr>
          <a:xfrm>
            <a:off x="936363" y="4416701"/>
            <a:ext cx="5137715" cy="4181891"/>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972579" y="883341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359572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4160050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61674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75797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182688" y="698500"/>
            <a:ext cx="4646612"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6:notes"/>
          <p:cNvSpPr txBox="1">
            <a:spLocks noGrp="1"/>
          </p:cNvSpPr>
          <p:nvPr>
            <p:ph type="body" idx="1"/>
          </p:nvPr>
        </p:nvSpPr>
        <p:spPr>
          <a:xfrm>
            <a:off x="936363" y="4416701"/>
            <a:ext cx="5137715" cy="4181891"/>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endParaRPr dirty="0"/>
          </a:p>
        </p:txBody>
      </p:sp>
      <p:sp>
        <p:nvSpPr>
          <p:cNvPr id="116" name="Google Shape;116;p6:notes"/>
          <p:cNvSpPr txBox="1">
            <a:spLocks noGrp="1"/>
          </p:cNvSpPr>
          <p:nvPr>
            <p:ph type="sldNum" idx="12"/>
          </p:nvPr>
        </p:nvSpPr>
        <p:spPr>
          <a:xfrm>
            <a:off x="3972579" y="8833418"/>
            <a:ext cx="3037840" cy="463001"/>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8958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pPr>
                <a:defRPr/>
              </a:pPr>
              <a:t>6</a:t>
            </a:fld>
            <a:endParaRPr lang="en-US"/>
          </a:p>
        </p:txBody>
      </p:sp>
    </p:spTree>
    <p:extLst>
      <p:ext uri="{BB962C8B-B14F-4D97-AF65-F5344CB8AC3E}">
        <p14:creationId xmlns:p14="http://schemas.microsoft.com/office/powerpoint/2010/main" val="20738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pPr>
                <a:defRPr/>
              </a:pPr>
              <a:t>7</a:t>
            </a:fld>
            <a:endParaRPr lang="en-US"/>
          </a:p>
        </p:txBody>
      </p:sp>
    </p:spTree>
    <p:extLst>
      <p:ext uri="{BB962C8B-B14F-4D97-AF65-F5344CB8AC3E}">
        <p14:creationId xmlns:p14="http://schemas.microsoft.com/office/powerpoint/2010/main" val="83604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pPr>
                <a:defRPr/>
              </a:pPr>
              <a:t>8</a:t>
            </a:fld>
            <a:endParaRPr lang="en-US"/>
          </a:p>
        </p:txBody>
      </p:sp>
    </p:spTree>
    <p:extLst>
      <p:ext uri="{BB962C8B-B14F-4D97-AF65-F5344CB8AC3E}">
        <p14:creationId xmlns:p14="http://schemas.microsoft.com/office/powerpoint/2010/main" val="170802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457200"/>
            <a:ext cx="4646612"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pPr>
                <a:defRPr/>
              </a:pPr>
              <a:t>9</a:t>
            </a:fld>
            <a:endParaRPr lang="en-US"/>
          </a:p>
        </p:txBody>
      </p:sp>
    </p:spTree>
    <p:extLst>
      <p:ext uri="{BB962C8B-B14F-4D97-AF65-F5344CB8AC3E}">
        <p14:creationId xmlns:p14="http://schemas.microsoft.com/office/powerpoint/2010/main" val="283719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0563"/>
            <a:ext cx="4646612"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FFCFB1-FC75-4CEA-9DCA-E6424DD61C9B}" type="slidenum">
              <a:rPr lang="en-US" smtClean="0"/>
              <a:pPr>
                <a:defRPr/>
              </a:pPr>
              <a:t>10</a:t>
            </a:fld>
            <a:endParaRPr lang="en-US"/>
          </a:p>
        </p:txBody>
      </p:sp>
    </p:spTree>
    <p:extLst>
      <p:ext uri="{BB962C8B-B14F-4D97-AF65-F5344CB8AC3E}">
        <p14:creationId xmlns:p14="http://schemas.microsoft.com/office/powerpoint/2010/main" val="62216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18"/>
          <p:cNvSpPr txBox="1"/>
          <p:nvPr userDrawn="1"/>
        </p:nvSpPr>
        <p:spPr>
          <a:xfrm>
            <a:off x="1146175" y="6567488"/>
            <a:ext cx="184150" cy="460375"/>
          </a:xfrm>
          <a:prstGeom prst="rect">
            <a:avLst/>
          </a:prstGeom>
          <a:noFill/>
        </p:spPr>
        <p:txBody>
          <a:bodyPr wrap="none">
            <a:spAutoFit/>
          </a:bodyPr>
          <a:lstStyle/>
          <a:p>
            <a:pPr>
              <a:defRPr/>
            </a:pPr>
            <a:endParaRPr lang="en-US" dirty="0">
              <a:ea typeface="ＭＳ Ｐゴシック" pitchFamily="-109" charset="-128"/>
              <a:cs typeface="+mn-cs"/>
            </a:endParaRPr>
          </a:p>
        </p:txBody>
      </p:sp>
      <p:sp>
        <p:nvSpPr>
          <p:cNvPr id="5" name="TextBox 23"/>
          <p:cNvSpPr txBox="1"/>
          <p:nvPr userDrawn="1"/>
        </p:nvSpPr>
        <p:spPr>
          <a:xfrm>
            <a:off x="6781800" y="6248400"/>
            <a:ext cx="1770063" cy="276225"/>
          </a:xfrm>
          <a:prstGeom prst="rect">
            <a:avLst/>
          </a:prstGeom>
          <a:noFill/>
        </p:spPr>
        <p:txBody>
          <a:bodyPr wrap="none">
            <a:spAutoFit/>
          </a:bodyPr>
          <a:lstStyle/>
          <a:p>
            <a:pPr algn="r">
              <a:defRPr/>
            </a:pPr>
            <a:r>
              <a:rPr lang="en-US" sz="1200" dirty="0">
                <a:latin typeface="Arial" pitchFamily="34" charset="0"/>
                <a:ea typeface="ＭＳ Ｐゴシック" charset="-128"/>
                <a:cs typeface="+mn-cs"/>
              </a:rPr>
              <a:t>June 17, 2010 Slide </a:t>
            </a:r>
            <a:fld id="{E4B4459C-6F8C-44C1-B327-04463510F3CB}" type="slidenum">
              <a:rPr lang="en-US" sz="1200">
                <a:latin typeface="Arial" pitchFamily="34" charset="0"/>
                <a:ea typeface="ＭＳ Ｐゴシック" charset="-128"/>
                <a:cs typeface="+mn-cs"/>
              </a:rPr>
              <a:pPr algn="r">
                <a:defRPr/>
              </a:pPr>
              <a:t>‹#›</a:t>
            </a:fld>
            <a:endParaRPr lang="en-US" sz="1200" dirty="0">
              <a:latin typeface="Arial" pitchFamily="34" charset="0"/>
              <a:ea typeface="ＭＳ Ｐゴシック" charset="-128"/>
              <a:cs typeface="+mn-cs"/>
            </a:endParaRPr>
          </a:p>
        </p:txBody>
      </p:sp>
      <p:pic>
        <p:nvPicPr>
          <p:cNvPr id="6" name="Picture 2"/>
          <p:cNvPicPr>
            <a:picLocks noChangeAspect="1" noChangeArrowheads="1"/>
          </p:cNvPicPr>
          <p:nvPr userDrawn="1"/>
        </p:nvPicPr>
        <p:blipFill>
          <a:blip r:embed="rId2" cstate="print"/>
          <a:srcRect/>
          <a:stretch>
            <a:fillRect/>
          </a:stretch>
        </p:blipFill>
        <p:spPr bwMode="auto">
          <a:xfrm>
            <a:off x="274638" y="19050"/>
            <a:ext cx="2925762" cy="158115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charset="-128"/>
                <a:cs typeface="+mn-cs"/>
              </a:defRPr>
            </a:lvl1pPr>
          </a:lstStyle>
          <a:p>
            <a:pPr>
              <a:defRPr/>
            </a:pPr>
            <a:r>
              <a:rPr lang="en-US"/>
              <a:t>21 April 2010</a:t>
            </a:r>
          </a:p>
        </p:txBody>
      </p:sp>
      <p:sp>
        <p:nvSpPr>
          <p:cNvPr id="8" name="Footer Placeholder 4"/>
          <p:cNvSpPr>
            <a:spLocks noGrp="1"/>
          </p:cNvSpPr>
          <p:nvPr>
            <p:ph type="ftr" sz="quarter" idx="11"/>
          </p:nvPr>
        </p:nvSpPr>
        <p:spPr>
          <a:xfrm>
            <a:off x="3505200" y="6356350"/>
            <a:ext cx="2895600" cy="365125"/>
          </a:xfrm>
          <a:prstGeom prst="rect">
            <a:avLst/>
          </a:prstGeom>
        </p:spPr>
        <p:txBody>
          <a:bodyPr/>
          <a:lstStyle>
            <a:lvl1pPr>
              <a:defRPr>
                <a:latin typeface="Arial" charset="0"/>
                <a:ea typeface="ＭＳ Ｐゴシック" pitchFamily="-109" charset="-128"/>
                <a:cs typeface="+mn-cs"/>
              </a:defRPr>
            </a:lvl1pPr>
          </a:lstStyle>
          <a:p>
            <a:pPr>
              <a:defRPr/>
            </a:pPr>
            <a:r>
              <a:rPr lang="en-US"/>
              <a:t>Pre-decisional / Do not release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charset="-128"/>
                <a:cs typeface="+mn-cs"/>
              </a:defRPr>
            </a:lvl1pPr>
          </a:lstStyle>
          <a:p>
            <a:pPr>
              <a:defRPr/>
            </a:pPr>
            <a:fld id="{93259F54-A8A9-4F71-85B5-3329B1D4CA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TextBox 18"/>
          <p:cNvSpPr txBox="1"/>
          <p:nvPr userDrawn="1"/>
        </p:nvSpPr>
        <p:spPr>
          <a:xfrm>
            <a:off x="1146175" y="6567488"/>
            <a:ext cx="184150" cy="460375"/>
          </a:xfrm>
          <a:prstGeom prst="rect">
            <a:avLst/>
          </a:prstGeom>
          <a:noFill/>
        </p:spPr>
        <p:txBody>
          <a:bodyPr wrap="none">
            <a:spAutoFit/>
          </a:bodyPr>
          <a:lstStyle/>
          <a:p>
            <a:pPr>
              <a:defRPr/>
            </a:pPr>
            <a:endParaRPr lang="en-US" dirty="0">
              <a:ea typeface="ＭＳ Ｐゴシック" pitchFamily="-109" charset="-128"/>
              <a:cs typeface="+mn-cs"/>
            </a:endParaRPr>
          </a:p>
        </p:txBody>
      </p:sp>
      <p:sp>
        <p:nvSpPr>
          <p:cNvPr id="4" name="TextBox 23"/>
          <p:cNvSpPr txBox="1"/>
          <p:nvPr userDrawn="1"/>
        </p:nvSpPr>
        <p:spPr>
          <a:xfrm>
            <a:off x="6781800" y="6248400"/>
            <a:ext cx="1770063" cy="276225"/>
          </a:xfrm>
          <a:prstGeom prst="rect">
            <a:avLst/>
          </a:prstGeom>
          <a:noFill/>
        </p:spPr>
        <p:txBody>
          <a:bodyPr wrap="none">
            <a:spAutoFit/>
          </a:bodyPr>
          <a:lstStyle/>
          <a:p>
            <a:pPr algn="r">
              <a:defRPr/>
            </a:pPr>
            <a:r>
              <a:rPr lang="en-US" sz="1200" dirty="0">
                <a:latin typeface="Arial" pitchFamily="34" charset="0"/>
                <a:ea typeface="ＭＳ Ｐゴシック" charset="-128"/>
                <a:cs typeface="+mn-cs"/>
              </a:rPr>
              <a:t>June 17, 2010 Slide </a:t>
            </a:r>
            <a:fld id="{B417B4EA-395D-44F3-85AB-328CA194F1FB}" type="slidenum">
              <a:rPr lang="en-US" sz="1200">
                <a:latin typeface="Arial" pitchFamily="34" charset="0"/>
                <a:ea typeface="ＭＳ Ｐゴシック" charset="-128"/>
                <a:cs typeface="+mn-cs"/>
              </a:rPr>
              <a:pPr algn="r">
                <a:defRPr/>
              </a:pPr>
              <a:t>‹#›</a:t>
            </a:fld>
            <a:endParaRPr lang="en-US" sz="1200" dirty="0">
              <a:latin typeface="Arial" pitchFamily="34" charset="0"/>
              <a:ea typeface="ＭＳ Ｐゴシック" charset="-128"/>
              <a:cs typeface="+mn-cs"/>
            </a:endParaRPr>
          </a:p>
        </p:txBody>
      </p:sp>
      <p:pic>
        <p:nvPicPr>
          <p:cNvPr id="5" name="Picture 2"/>
          <p:cNvPicPr>
            <a:picLocks noChangeAspect="1" noChangeArrowheads="1"/>
          </p:cNvPicPr>
          <p:nvPr userDrawn="1"/>
        </p:nvPicPr>
        <p:blipFill>
          <a:blip r:embed="rId2" cstate="print"/>
          <a:srcRect/>
          <a:stretch>
            <a:fillRect/>
          </a:stretch>
        </p:blipFill>
        <p:spPr bwMode="auto">
          <a:xfrm>
            <a:off x="274638" y="19050"/>
            <a:ext cx="2925762" cy="1581150"/>
          </a:xfrm>
          <a:prstGeom prst="rect">
            <a:avLst/>
          </a:prstGeom>
          <a:noFill/>
          <a:ln w="9525">
            <a:noFill/>
            <a:miter lim="800000"/>
            <a:headEnd/>
            <a:tailEnd/>
          </a:ln>
        </p:spPr>
      </p:pic>
      <p:grpSp>
        <p:nvGrpSpPr>
          <p:cNvPr id="6" name="Group 5"/>
          <p:cNvGrpSpPr>
            <a:grpSpLocks/>
          </p:cNvGrpSpPr>
          <p:nvPr userDrawn="1"/>
        </p:nvGrpSpPr>
        <p:grpSpPr bwMode="auto">
          <a:xfrm>
            <a:off x="342900" y="76200"/>
            <a:ext cx="8458200" cy="979488"/>
            <a:chOff x="342900" y="304800"/>
            <a:chExt cx="8458200" cy="978932"/>
          </a:xfrm>
        </p:grpSpPr>
        <p:sp>
          <p:nvSpPr>
            <p:cNvPr id="7" name="Rectangle 3"/>
            <p:cNvSpPr/>
            <p:nvPr/>
          </p:nvSpPr>
          <p:spPr>
            <a:xfrm>
              <a:off x="2171700" y="914054"/>
              <a:ext cx="6629400" cy="369678"/>
            </a:xfrm>
            <a:prstGeom prst="rect">
              <a:avLst/>
            </a:prstGeom>
          </p:spPr>
          <p:txBody>
            <a:bodyPr>
              <a:spAutoFit/>
            </a:bodyPr>
            <a:lstStyle/>
            <a:p>
              <a:pPr fontAlgn="auto">
                <a:spcAft>
                  <a:spcPts val="0"/>
                </a:spcAft>
                <a:buFont typeface="Arial" pitchFamily="34" charset="0"/>
                <a:buNone/>
                <a:defRPr/>
              </a:pPr>
              <a:r>
                <a:rPr lang="en-US" dirty="0">
                  <a:ea typeface="ＭＳ Ｐゴシック" pitchFamily="-109" charset="-128"/>
                  <a:cs typeface="Arial" charset="0"/>
                </a:rPr>
                <a:t>__________________________________________________</a:t>
              </a:r>
            </a:p>
          </p:txBody>
        </p:sp>
        <p:grpSp>
          <p:nvGrpSpPr>
            <p:cNvPr id="8" name="Group 21"/>
            <p:cNvGrpSpPr>
              <a:grpSpLocks/>
            </p:cNvGrpSpPr>
            <p:nvPr/>
          </p:nvGrpSpPr>
          <p:grpSpPr bwMode="auto">
            <a:xfrm>
              <a:off x="342900" y="304800"/>
              <a:ext cx="1752600" cy="929324"/>
              <a:chOff x="342900" y="304800"/>
              <a:chExt cx="1752600" cy="929324"/>
            </a:xfrm>
          </p:grpSpPr>
          <p:pic>
            <p:nvPicPr>
              <p:cNvPr id="9" name="Picture 3"/>
              <p:cNvPicPr>
                <a:picLocks noChangeAspect="1" noChangeArrowheads="1"/>
              </p:cNvPicPr>
              <p:nvPr/>
            </p:nvPicPr>
            <p:blipFill>
              <a:blip r:embed="rId3" cstate="print"/>
              <a:srcRect/>
              <a:stretch>
                <a:fillRect/>
              </a:stretch>
            </p:blipFill>
            <p:spPr bwMode="auto">
              <a:xfrm>
                <a:off x="342900" y="304800"/>
                <a:ext cx="1752600" cy="685800"/>
              </a:xfrm>
              <a:prstGeom prst="rect">
                <a:avLst/>
              </a:prstGeom>
              <a:noFill/>
              <a:ln w="9525">
                <a:noFill/>
                <a:miter lim="800000"/>
                <a:headEnd/>
                <a:tailEnd/>
              </a:ln>
            </p:spPr>
          </p:pic>
          <p:grpSp>
            <p:nvGrpSpPr>
              <p:cNvPr id="10" name="Group 15"/>
              <p:cNvGrpSpPr>
                <a:grpSpLocks/>
              </p:cNvGrpSpPr>
              <p:nvPr/>
            </p:nvGrpSpPr>
            <p:grpSpPr bwMode="auto">
              <a:xfrm>
                <a:off x="419100" y="1040209"/>
                <a:ext cx="1603348" cy="193915"/>
                <a:chOff x="438590" y="1104900"/>
                <a:chExt cx="1603348" cy="193915"/>
              </a:xfrm>
            </p:grpSpPr>
            <p:pic>
              <p:nvPicPr>
                <p:cNvPr id="11" name="Picture 3"/>
                <p:cNvPicPr>
                  <a:picLocks noChangeAspect="1" noChangeArrowheads="1"/>
                </p:cNvPicPr>
                <p:nvPr/>
              </p:nvPicPr>
              <p:blipFill>
                <a:blip r:embed="rId4" cstate="print"/>
                <a:srcRect/>
                <a:stretch>
                  <a:fillRect/>
                </a:stretch>
              </p:blipFill>
              <p:spPr bwMode="auto">
                <a:xfrm>
                  <a:off x="438590" y="1107319"/>
                  <a:ext cx="144260" cy="191496"/>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1613292" y="1114779"/>
                  <a:ext cx="153363" cy="184036"/>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srcRect/>
                <a:stretch>
                  <a:fillRect/>
                </a:stretch>
              </p:blipFill>
              <p:spPr bwMode="auto">
                <a:xfrm>
                  <a:off x="1866900" y="1104900"/>
                  <a:ext cx="175038" cy="193915"/>
                </a:xfrm>
                <a:prstGeom prst="rect">
                  <a:avLst/>
                </a:prstGeom>
                <a:noFill/>
                <a:ln w="9525">
                  <a:noFill/>
                  <a:miter lim="800000"/>
                  <a:headEnd/>
                  <a:tailEnd/>
                </a:ln>
              </p:spPr>
            </p:pic>
            <p:pic>
              <p:nvPicPr>
                <p:cNvPr id="14" name="Picture 8"/>
                <p:cNvPicPr>
                  <a:picLocks noChangeAspect="1" noChangeArrowheads="1"/>
                </p:cNvPicPr>
                <p:nvPr/>
              </p:nvPicPr>
              <p:blipFill>
                <a:blip r:embed="rId7" cstate="print"/>
                <a:srcRect/>
                <a:stretch>
                  <a:fillRect/>
                </a:stretch>
              </p:blipFill>
              <p:spPr bwMode="auto">
                <a:xfrm>
                  <a:off x="1044065" y="1124593"/>
                  <a:ext cx="152400" cy="174222"/>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1296711" y="1108315"/>
                  <a:ext cx="216335" cy="190500"/>
                </a:xfrm>
                <a:prstGeom prst="rect">
                  <a:avLst/>
                </a:prstGeom>
                <a:noFill/>
                <a:ln w="9525">
                  <a:noFill/>
                  <a:miter lim="800000"/>
                  <a:headEnd/>
                  <a:tailEnd/>
                </a:ln>
              </p:spPr>
            </p:pic>
            <p:pic>
              <p:nvPicPr>
                <p:cNvPr id="16" name="Picture 2"/>
                <p:cNvPicPr>
                  <a:picLocks noChangeAspect="1" noChangeArrowheads="1"/>
                </p:cNvPicPr>
                <p:nvPr/>
              </p:nvPicPr>
              <p:blipFill>
                <a:blip r:embed="rId9" cstate="print"/>
                <a:srcRect/>
                <a:stretch>
                  <a:fillRect/>
                </a:stretch>
              </p:blipFill>
              <p:spPr bwMode="auto">
                <a:xfrm>
                  <a:off x="683096" y="1108431"/>
                  <a:ext cx="260723" cy="190384"/>
                </a:xfrm>
                <a:prstGeom prst="rect">
                  <a:avLst/>
                </a:prstGeom>
                <a:noFill/>
                <a:ln w="9525">
                  <a:noFill/>
                  <a:miter lim="800000"/>
                  <a:headEnd/>
                  <a:tailEnd/>
                </a:ln>
              </p:spPr>
            </p:pic>
          </p:grpSp>
        </p:grpSp>
      </p:grpSp>
      <p:sp>
        <p:nvSpPr>
          <p:cNvPr id="18" name="Content Placeholder 17"/>
          <p:cNvSpPr>
            <a:spLocks noGrp="1"/>
          </p:cNvSpPr>
          <p:nvPr>
            <p:ph sz="quarter" idx="13"/>
          </p:nvPr>
        </p:nvSpPr>
        <p:spPr>
          <a:xfrm>
            <a:off x="457200" y="1219200"/>
            <a:ext cx="8229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2"/>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charset="-128"/>
                <a:cs typeface="+mn-cs"/>
              </a:defRPr>
            </a:lvl1pPr>
          </a:lstStyle>
          <a:p>
            <a:pPr>
              <a:defRPr/>
            </a:pPr>
            <a:r>
              <a:rPr lang="en-US"/>
              <a:t>21 April 2010</a:t>
            </a:r>
          </a:p>
        </p:txBody>
      </p:sp>
      <p:sp>
        <p:nvSpPr>
          <p:cNvPr id="19" name="Footer Placeholder 3"/>
          <p:cNvSpPr>
            <a:spLocks noGrp="1"/>
          </p:cNvSpPr>
          <p:nvPr>
            <p:ph type="ftr" sz="quarter" idx="15"/>
          </p:nvPr>
        </p:nvSpPr>
        <p:spPr>
          <a:xfrm>
            <a:off x="3505200" y="6356350"/>
            <a:ext cx="2895600" cy="365125"/>
          </a:xfrm>
          <a:prstGeom prst="rect">
            <a:avLst/>
          </a:prstGeom>
        </p:spPr>
        <p:txBody>
          <a:bodyPr/>
          <a:lstStyle>
            <a:lvl1pPr>
              <a:defRPr>
                <a:latin typeface="Arial" charset="0"/>
                <a:ea typeface="ＭＳ Ｐゴシック" pitchFamily="-109" charset="-128"/>
                <a:cs typeface="+mn-cs"/>
              </a:defRPr>
            </a:lvl1pPr>
          </a:lstStyle>
          <a:p>
            <a:pPr>
              <a:defRPr/>
            </a:pPr>
            <a:r>
              <a:rPr lang="en-US"/>
              <a:t>Pre-decisional / Do not release</a:t>
            </a:r>
          </a:p>
        </p:txBody>
      </p:sp>
      <p:sp>
        <p:nvSpPr>
          <p:cNvPr id="20" name="Slide Number Placeholder 4"/>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charset="-128"/>
                <a:cs typeface="+mn-cs"/>
              </a:defRPr>
            </a:lvl1pPr>
          </a:lstStyle>
          <a:p>
            <a:pPr>
              <a:defRPr/>
            </a:pPr>
            <a:fld id="{526EC38C-2368-40E3-A5C1-44FA58DAC2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62400" y="152400"/>
            <a:ext cx="47243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1219200" y="6245225"/>
            <a:ext cx="3044825" cy="460375"/>
          </a:xfrm>
          <a:prstGeom prst="rect">
            <a:avLst/>
          </a:prstGeom>
          <a:noFill/>
        </p:spPr>
        <p:txBody>
          <a:bodyPr wrap="square">
            <a:spAutoFit/>
          </a:bodyPr>
          <a:lstStyle/>
          <a:p>
            <a:pPr>
              <a:defRPr/>
            </a:pPr>
            <a:endParaRPr lang="en-US" dirty="0">
              <a:ea typeface="ＭＳ Ｐゴシック" pitchFamily="-109" charset="-128"/>
              <a:cs typeface="+mn-cs"/>
            </a:endParaRPr>
          </a:p>
        </p:txBody>
      </p:sp>
      <p:sp>
        <p:nvSpPr>
          <p:cNvPr id="24" name="TextBox 23"/>
          <p:cNvSpPr txBox="1"/>
          <p:nvPr userDrawn="1"/>
        </p:nvSpPr>
        <p:spPr>
          <a:xfrm>
            <a:off x="5943600" y="6443990"/>
            <a:ext cx="2819400" cy="261610"/>
          </a:xfrm>
          <a:prstGeom prst="rect">
            <a:avLst/>
          </a:prstGeom>
          <a:noFill/>
        </p:spPr>
        <p:txBody>
          <a:bodyPr wrap="square">
            <a:spAutoFit/>
          </a:bodyPr>
          <a:lstStyle/>
          <a:p>
            <a:pPr marL="0" indent="0" algn="r">
              <a:defRPr/>
            </a:pPr>
            <a:r>
              <a:rPr lang="en-US" sz="1100" b="1" dirty="0">
                <a:latin typeface="Arial" pitchFamily="34" charset="0"/>
                <a:ea typeface="ＭＳ Ｐゴシック" charset="-128"/>
                <a:cs typeface="+mn-cs"/>
              </a:rPr>
              <a:t>Slide </a:t>
            </a:r>
            <a:fld id="{11538FD9-3CA6-43FF-BC3A-835EB36151BF}" type="slidenum">
              <a:rPr lang="en-US" sz="1100" b="1">
                <a:latin typeface="Arial" pitchFamily="34" charset="0"/>
                <a:ea typeface="ＭＳ Ｐゴシック" charset="-128"/>
                <a:cs typeface="+mn-cs"/>
              </a:rPr>
              <a:pPr marL="0" indent="0" algn="r">
                <a:defRPr/>
              </a:pPr>
              <a:t>‹#›</a:t>
            </a:fld>
            <a:endParaRPr lang="en-US" sz="1100" b="1" dirty="0">
              <a:latin typeface="Arial" pitchFamily="34" charset="0"/>
              <a:ea typeface="ＭＳ Ｐゴシック" charset="-128"/>
              <a:cs typeface="+mn-cs"/>
            </a:endParaRP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5496" y="219091"/>
            <a:ext cx="3292793" cy="990599"/>
          </a:xfrm>
          <a:prstGeom prst="rect">
            <a:avLst/>
          </a:prstGeom>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7247" y="6147593"/>
            <a:ext cx="5486400" cy="655637"/>
          </a:xfrm>
          <a:prstGeom prst="rect">
            <a:avLst/>
          </a:prstGeom>
        </p:spPr>
      </p:pic>
      <p:sp>
        <p:nvSpPr>
          <p:cNvPr id="9" name="Rectangle 8"/>
          <p:cNvSpPr/>
          <p:nvPr userDrawn="1"/>
        </p:nvSpPr>
        <p:spPr>
          <a:xfrm>
            <a:off x="6503506" y="6297796"/>
            <a:ext cx="184731" cy="276999"/>
          </a:xfrm>
          <a:prstGeom prst="rect">
            <a:avLst/>
          </a:prstGeom>
        </p:spPr>
        <p:txBody>
          <a:bodyPr wrap="none">
            <a:spAutoFit/>
          </a:bodyPr>
          <a:lstStyle/>
          <a:p>
            <a:endParaRPr lang="en-US" sz="1200" b="1" dirty="0">
              <a:solidFill>
                <a:srgbClr val="FF0000"/>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28" r:id="rId1"/>
    <p:sldLayoutId id="2147484027" r:id="rId2"/>
    <p:sldLayoutId id="2147484025" r:id="rId3"/>
    <p:sldLayoutId id="2147484024" r:id="rId4"/>
    <p:sldLayoutId id="2147484023" r:id="rId5"/>
    <p:sldLayoutId id="2147484022" r:id="rId6"/>
    <p:sldLayoutId id="2147484021" r:id="rId7"/>
    <p:sldLayoutId id="2147484020" r:id="rId8"/>
    <p:sldLayoutId id="2147484019" r:id="rId9"/>
    <p:sldLayoutId id="2147484051" r:id="rId10"/>
    <p:sldLayoutId id="2147484052" r:id="rId11"/>
    <p:sldLayoutId id="2147484018" r:id="rId12"/>
    <p:sldLayoutId id="2147484016" r:id="rId13"/>
  </p:sldLayoutIdLst>
  <p:hf hdr="0" ftr="0"/>
  <p:txStyles>
    <p:titleStyle>
      <a:lvl1pPr algn="ctr" rtl="0" eaLnBrk="0" fontAlgn="base" hangingPunct="0">
        <a:spcBef>
          <a:spcPct val="0"/>
        </a:spcBef>
        <a:spcAft>
          <a:spcPct val="0"/>
        </a:spcAft>
        <a:defRPr sz="3600" b="1" kern="1200">
          <a:solidFill>
            <a:schemeClr val="tx1"/>
          </a:solidFill>
          <a:latin typeface="Arial"/>
          <a:ea typeface="ＭＳ Ｐゴシック" charset="-128"/>
          <a:cs typeface="Arial"/>
        </a:defRPr>
      </a:lvl1pPr>
      <a:lvl2pPr algn="ctr" rtl="0" eaLnBrk="0" fontAlgn="base" hangingPunct="0">
        <a:spcBef>
          <a:spcPct val="0"/>
        </a:spcBef>
        <a:spcAft>
          <a:spcPct val="0"/>
        </a:spcAft>
        <a:defRPr sz="3600" b="1">
          <a:solidFill>
            <a:schemeClr val="tx1"/>
          </a:solidFill>
          <a:latin typeface="Arial" charset="0"/>
          <a:ea typeface="ＭＳ Ｐゴシック" charset="-128"/>
          <a:cs typeface="Arial" pitchFamily="34" charset="0"/>
        </a:defRPr>
      </a:lvl2pPr>
      <a:lvl3pPr algn="ctr" rtl="0" eaLnBrk="0" fontAlgn="base" hangingPunct="0">
        <a:spcBef>
          <a:spcPct val="0"/>
        </a:spcBef>
        <a:spcAft>
          <a:spcPct val="0"/>
        </a:spcAft>
        <a:defRPr sz="3600" b="1">
          <a:solidFill>
            <a:schemeClr val="tx1"/>
          </a:solidFill>
          <a:latin typeface="Arial" charset="0"/>
          <a:ea typeface="ＭＳ Ｐゴシック" charset="-128"/>
          <a:cs typeface="Arial" pitchFamily="34" charset="0"/>
        </a:defRPr>
      </a:lvl3pPr>
      <a:lvl4pPr algn="ctr" rtl="0" eaLnBrk="0" fontAlgn="base" hangingPunct="0">
        <a:spcBef>
          <a:spcPct val="0"/>
        </a:spcBef>
        <a:spcAft>
          <a:spcPct val="0"/>
        </a:spcAft>
        <a:defRPr sz="3600" b="1">
          <a:solidFill>
            <a:schemeClr val="tx1"/>
          </a:solidFill>
          <a:latin typeface="Arial" charset="0"/>
          <a:ea typeface="ＭＳ Ｐゴシック" charset="-128"/>
          <a:cs typeface="Arial" pitchFamily="34" charset="0"/>
        </a:defRPr>
      </a:lvl4pPr>
      <a:lvl5pPr algn="ctr" rtl="0" eaLnBrk="0" fontAlgn="base" hangingPunct="0">
        <a:spcBef>
          <a:spcPct val="0"/>
        </a:spcBef>
        <a:spcAft>
          <a:spcPct val="0"/>
        </a:spcAft>
        <a:defRPr sz="3600" b="1">
          <a:solidFill>
            <a:schemeClr val="tx1"/>
          </a:solidFill>
          <a:latin typeface="Arial" charset="0"/>
          <a:ea typeface="ＭＳ Ｐゴシック" charset="-128"/>
          <a:cs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684213"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911225" indent="-227013"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144588" indent="-233363"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1373188"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package" Target="../embeddings/Microsoft_Excel_Worksheet.xls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483" y="1676400"/>
            <a:ext cx="2753031" cy="1503500"/>
          </a:xfrm>
          <a:prstGeom prst="rect">
            <a:avLst/>
          </a:prstGeom>
        </p:spPr>
      </p:pic>
      <p:sp>
        <p:nvSpPr>
          <p:cNvPr id="87" name="Google Shape;87;p1"/>
          <p:cNvSpPr txBox="1">
            <a:spLocks noGrp="1"/>
          </p:cNvSpPr>
          <p:nvPr>
            <p:ph type="ctrTitle"/>
          </p:nvPr>
        </p:nvSpPr>
        <p:spPr>
          <a:xfrm>
            <a:off x="495300" y="1472380"/>
            <a:ext cx="8153400" cy="4471220"/>
          </a:xfrm>
          <a:prstGeom prst="rect">
            <a:avLst/>
          </a:prstGeom>
          <a:noFill/>
          <a:ln>
            <a:noFill/>
          </a:ln>
        </p:spPr>
        <p:txBody>
          <a:bodyPr spcFirstLastPara="1" wrap="square" lIns="91425" tIns="45700" rIns="91425" bIns="45700" anchor="ctr" anchorCtr="0">
            <a:noAutofit/>
          </a:bodyPr>
          <a:lstStyle/>
          <a:p>
            <a:pPr lvl="0"/>
            <a:br>
              <a:rPr lang="en-US" sz="1600" dirty="0">
                <a:solidFill>
                  <a:srgbClr val="000000"/>
                </a:solidFill>
              </a:rPr>
            </a:br>
            <a:r>
              <a:rPr lang="en-US" sz="1600" dirty="0">
                <a:solidFill>
                  <a:srgbClr val="000000"/>
                </a:solidFill>
              </a:rPr>
              <a:t>Army Study to Assess Risk and Resilience in </a:t>
            </a:r>
            <a:r>
              <a:rPr lang="en-US" sz="1600" dirty="0" err="1">
                <a:solidFill>
                  <a:srgbClr val="000000"/>
                </a:solidFill>
              </a:rPr>
              <a:t>Servicemembers</a:t>
            </a:r>
            <a:r>
              <a:rPr lang="en-US" sz="1600" dirty="0">
                <a:ea typeface="Arial"/>
                <a:sym typeface="Arial"/>
              </a:rPr>
              <a:t> </a:t>
            </a:r>
            <a:br>
              <a:rPr lang="en-US" sz="1600" dirty="0">
                <a:ea typeface="Arial"/>
                <a:sym typeface="Arial"/>
              </a:rPr>
            </a:br>
            <a:r>
              <a:rPr lang="en-US" sz="1600" dirty="0"/>
              <a:t>(Army STARRS)</a:t>
            </a:r>
            <a:br>
              <a:rPr lang="en-US" sz="1600" dirty="0">
                <a:ea typeface="Arial"/>
                <a:sym typeface="Arial"/>
              </a:rPr>
            </a:br>
            <a:br>
              <a:rPr lang="en-US" sz="1600" dirty="0"/>
            </a:br>
            <a:br>
              <a:rPr lang="en-US" sz="1600" dirty="0">
                <a:ea typeface="Arial"/>
                <a:sym typeface="Arial"/>
              </a:rPr>
            </a:br>
            <a:br>
              <a:rPr lang="en-US" sz="1600" dirty="0">
                <a:ea typeface="Arial"/>
                <a:sym typeface="Arial"/>
              </a:rPr>
            </a:br>
            <a:br>
              <a:rPr lang="en-US" sz="1600" dirty="0"/>
            </a:br>
            <a:br>
              <a:rPr lang="en-US" sz="1600" dirty="0"/>
            </a:br>
            <a:br>
              <a:rPr lang="en-US" sz="1600" dirty="0"/>
            </a:br>
            <a:r>
              <a:rPr lang="en-US" sz="1600" dirty="0"/>
              <a:t>and</a:t>
            </a:r>
            <a:br>
              <a:rPr lang="en-US" sz="1600" dirty="0"/>
            </a:br>
            <a:br>
              <a:rPr lang="en-US" sz="1600" dirty="0"/>
            </a:br>
            <a:r>
              <a:rPr lang="en-US" sz="1600" dirty="0">
                <a:ea typeface="Arial"/>
                <a:sym typeface="Arial"/>
              </a:rPr>
              <a:t>Study to Assess Risk and Resilience in </a:t>
            </a:r>
            <a:r>
              <a:rPr lang="en-US" sz="1600" dirty="0" err="1">
                <a:ea typeface="Arial"/>
                <a:sym typeface="Arial"/>
              </a:rPr>
              <a:t>Servicemembers</a:t>
            </a:r>
            <a:r>
              <a:rPr lang="en-US" sz="1600" dirty="0">
                <a:ea typeface="Arial"/>
                <a:sym typeface="Arial"/>
              </a:rPr>
              <a:t> – Longitudinal Study (STARRS-LS)</a:t>
            </a:r>
            <a:br>
              <a:rPr lang="en-US" sz="1600" dirty="0">
                <a:ea typeface="Arial"/>
                <a:sym typeface="Arial"/>
              </a:rPr>
            </a:br>
            <a:br>
              <a:rPr lang="en-US" sz="1600" dirty="0">
                <a:ea typeface="Arial"/>
                <a:sym typeface="Arial"/>
              </a:rPr>
            </a:br>
            <a:br>
              <a:rPr lang="en-US" sz="1600" dirty="0">
                <a:ea typeface="Arial"/>
                <a:sym typeface="Arial"/>
              </a:rPr>
            </a:br>
            <a:br>
              <a:rPr lang="en-US" sz="1600" dirty="0"/>
            </a:br>
            <a:r>
              <a:rPr lang="en-US" sz="2000" dirty="0"/>
              <a:t>Robert J. </a:t>
            </a:r>
            <a:r>
              <a:rPr lang="en-US" sz="2000" dirty="0" err="1"/>
              <a:t>Ursano</a:t>
            </a:r>
            <a:r>
              <a:rPr lang="en-US" sz="2000" dirty="0"/>
              <a:t>, M.D.</a:t>
            </a:r>
            <a:br>
              <a:rPr lang="en-US" sz="2000" dirty="0"/>
            </a:br>
            <a:r>
              <a:rPr lang="en-US" sz="1600" dirty="0"/>
              <a:t>Professor of Psychiatry and Neuroscience</a:t>
            </a:r>
            <a:br>
              <a:rPr lang="en-US" sz="1600" dirty="0"/>
            </a:br>
            <a:r>
              <a:rPr lang="en-US" sz="1600" dirty="0"/>
              <a:t>Director: Center for the Study of Traumatic Stress</a:t>
            </a:r>
            <a:br>
              <a:rPr lang="en-US" sz="1600" dirty="0"/>
            </a:br>
            <a:r>
              <a:rPr lang="en-US" sz="1600" dirty="0"/>
              <a:t>Uniformed Services University of the Health Sciences</a:t>
            </a:r>
            <a:br>
              <a:rPr lang="en-US" sz="1600" dirty="0"/>
            </a:br>
            <a:r>
              <a:rPr lang="en-US" sz="1600" dirty="0"/>
              <a:t>Bethesda, MD USA</a:t>
            </a:r>
            <a:br>
              <a:rPr lang="en-US" sz="2000" dirty="0">
                <a:latin typeface="Arial"/>
                <a:ea typeface="Arial"/>
                <a:cs typeface="Arial"/>
                <a:sym typeface="Arial"/>
              </a:rPr>
            </a:br>
            <a:endParaRPr sz="2000" b="0" i="1" dirty="0">
              <a:solidFill>
                <a:srgbClr val="938953"/>
              </a:solidFill>
              <a:latin typeface="Arial"/>
              <a:ea typeface="Arial"/>
              <a:cs typeface="Arial"/>
              <a:sym typeface="Arial"/>
            </a:endParaRPr>
          </a:p>
        </p:txBody>
      </p:sp>
    </p:spTree>
    <p:extLst>
      <p:ext uri="{BB962C8B-B14F-4D97-AF65-F5344CB8AC3E}">
        <p14:creationId xmlns:p14="http://schemas.microsoft.com/office/powerpoint/2010/main" val="411103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1" y="132735"/>
            <a:ext cx="4724399" cy="879987"/>
          </a:xfrm>
        </p:spPr>
        <p:txBody>
          <a:bodyPr/>
          <a:lstStyle/>
          <a:p>
            <a:r>
              <a:rPr lang="en-US" sz="2800" dirty="0"/>
              <a:t>Design of Army STARRS</a:t>
            </a:r>
          </a:p>
        </p:txBody>
      </p:sp>
      <p:sp>
        <p:nvSpPr>
          <p:cNvPr id="3" name="Content Placeholder 2"/>
          <p:cNvSpPr>
            <a:spLocks noGrp="1"/>
          </p:cNvSpPr>
          <p:nvPr>
            <p:ph idx="1"/>
          </p:nvPr>
        </p:nvSpPr>
        <p:spPr>
          <a:xfrm>
            <a:off x="381000" y="1371600"/>
            <a:ext cx="8458200" cy="4724400"/>
          </a:xfrm>
        </p:spPr>
        <p:txBody>
          <a:bodyPr/>
          <a:lstStyle/>
          <a:p>
            <a:r>
              <a:rPr lang="en-US" dirty="0"/>
              <a:t>Not a single study</a:t>
            </a:r>
          </a:p>
          <a:p>
            <a:r>
              <a:rPr lang="en-US" dirty="0"/>
              <a:t>Integrated multi-study design</a:t>
            </a:r>
          </a:p>
          <a:p>
            <a:r>
              <a:rPr lang="en-US" dirty="0"/>
              <a:t>Involves 8 separate but integrated epidemiologic studies (incl. cross-sectional, historical cohort, prospective cohort, case-control, methodologic &amp; </a:t>
            </a:r>
            <a:r>
              <a:rPr lang="en-US" dirty="0" err="1"/>
              <a:t>neurobiologic</a:t>
            </a:r>
            <a:r>
              <a:rPr lang="en-US" dirty="0"/>
              <a:t> studies) to comprehensively &amp; creatively investigate risk factors &amp; protective factors for:</a:t>
            </a:r>
          </a:p>
          <a:p>
            <a:pPr lvl="1"/>
            <a:r>
              <a:rPr lang="en-US" dirty="0"/>
              <a:t>Suicide</a:t>
            </a:r>
          </a:p>
          <a:p>
            <a:pPr lvl="1"/>
            <a:r>
              <a:rPr lang="en-US" dirty="0"/>
              <a:t>Suicide-related behavior</a:t>
            </a:r>
          </a:p>
          <a:p>
            <a:pPr lvl="1"/>
            <a:r>
              <a:rPr lang="en-US" dirty="0"/>
              <a:t>Related mental &amp; behavioral health</a:t>
            </a:r>
          </a:p>
          <a:p>
            <a:pPr marL="0" indent="0">
              <a:buNone/>
            </a:pPr>
            <a:endParaRPr lang="en-US" sz="1600" dirty="0">
              <a:ea typeface="ＭＳ Ｐゴシック" pitchFamily="34" charset="-128"/>
            </a:endParaRPr>
          </a:p>
          <a:p>
            <a:pPr marL="0" indent="0">
              <a:buNone/>
            </a:pPr>
            <a:endParaRPr lang="en-US" sz="1600" dirty="0">
              <a:ea typeface="ＭＳ Ｐゴシック" pitchFamily="34" charset="-128"/>
            </a:endParaRPr>
          </a:p>
        </p:txBody>
      </p:sp>
    </p:spTree>
    <p:extLst>
      <p:ext uri="{BB962C8B-B14F-4D97-AF65-F5344CB8AC3E}">
        <p14:creationId xmlns:p14="http://schemas.microsoft.com/office/powerpoint/2010/main" val="390545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188542" y="152400"/>
            <a:ext cx="4422058" cy="811161"/>
          </a:xfrm>
        </p:spPr>
        <p:txBody>
          <a:bodyPr/>
          <a:lstStyle/>
          <a:p>
            <a:pPr lvl="1"/>
            <a:r>
              <a:rPr lang="en-US" sz="2400" dirty="0">
                <a:latin typeface="Arial" pitchFamily="34" charset="0"/>
                <a:cs typeface="Arial" pitchFamily="34" charset="0"/>
              </a:rPr>
              <a:t>Army STARRS:</a:t>
            </a:r>
            <a:br>
              <a:rPr lang="en-US" sz="2400" dirty="0">
                <a:latin typeface="Arial" pitchFamily="34" charset="0"/>
                <a:cs typeface="Arial" pitchFamily="34" charset="0"/>
              </a:rPr>
            </a:br>
            <a:r>
              <a:rPr lang="en-US" sz="2400" dirty="0">
                <a:latin typeface="Arial" pitchFamily="34" charset="0"/>
                <a:cs typeface="Arial" pitchFamily="34" charset="0"/>
              </a:rPr>
              <a:t>8 Component  Studies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5531911"/>
              </p:ext>
            </p:extLst>
          </p:nvPr>
        </p:nvGraphicFramePr>
        <p:xfrm>
          <a:off x="228600" y="1143000"/>
          <a:ext cx="8686800" cy="5090160"/>
        </p:xfrm>
        <a:graphic>
          <a:graphicData uri="http://schemas.openxmlformats.org/drawingml/2006/table">
            <a:tbl>
              <a:tblPr/>
              <a:tblGrid>
                <a:gridCol w="384372">
                  <a:extLst>
                    <a:ext uri="{9D8B030D-6E8A-4147-A177-3AD203B41FA5}">
                      <a16:colId xmlns:a16="http://schemas.microsoft.com/office/drawing/2014/main" val="20000"/>
                    </a:ext>
                  </a:extLst>
                </a:gridCol>
                <a:gridCol w="2054027">
                  <a:extLst>
                    <a:ext uri="{9D8B030D-6E8A-4147-A177-3AD203B41FA5}">
                      <a16:colId xmlns:a16="http://schemas.microsoft.com/office/drawing/2014/main" val="20001"/>
                    </a:ext>
                  </a:extLst>
                </a:gridCol>
                <a:gridCol w="6248401">
                  <a:extLst>
                    <a:ext uri="{9D8B030D-6E8A-4147-A177-3AD203B41FA5}">
                      <a16:colId xmlns:a16="http://schemas.microsoft.com/office/drawing/2014/main" val="20002"/>
                    </a:ext>
                  </a:extLst>
                </a:gridCol>
              </a:tblGrid>
              <a:tr h="4724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Historical Admin. Data Study (HADS)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sym typeface="Optima" charset="0"/>
                        </a:rPr>
                        <a:t>&gt;1</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.6 million </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sym typeface="Optima" charset="0"/>
                        </a:rPr>
                        <a:t>active duty Soldiers from 2004 to 2009</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Integrated &gt;1.1 billion de-identified records (from 38 Army/</a:t>
                      </a:r>
                      <a:r>
                        <a:rPr kumimoji="0" lang="en-US" sz="1400" b="0" i="0" u="none" strike="noStrike" kern="1200" cap="none" normalizeH="0" baseline="0" dirty="0" err="1">
                          <a:ln>
                            <a:noFill/>
                          </a:ln>
                          <a:solidFill>
                            <a:schemeClr val="tx1"/>
                          </a:solidFill>
                          <a:effectLst/>
                          <a:latin typeface="Arial" pitchFamily="34" charset="0"/>
                          <a:ea typeface="ＭＳ Ｐゴシック" charset="-128"/>
                          <a:cs typeface="Arial" pitchFamily="34" charset="0"/>
                        </a:rPr>
                        <a:t>DoD</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 sources)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511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New Soldier Study (NSS)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57,269 Soldiers attended survey sessions (at 3 sites)</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35,002 Soldiers provided a blood sample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0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ＭＳ Ｐゴシック" charset="-128"/>
                          <a:cs typeface="Arial" pitchFamily="34" charset="0"/>
                        </a:rPr>
                        <a:t>3a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All Army Study (AAS)</a:t>
                      </a:r>
                      <a:endParaRPr kumimoji="0" lang="en-US" sz="1400" b="0" i="0" u="none" strike="noStrike" cap="none" normalizeH="0" baseline="0" dirty="0">
                        <a:ln>
                          <a:noFill/>
                        </a:ln>
                        <a:solidFill>
                          <a:srgbClr val="FF0000"/>
                        </a:solidFill>
                        <a:effectLst/>
                        <a:latin typeface="Arial" pitchFamily="34" charset="0"/>
                        <a:ea typeface="ＭＳ Ｐゴシック"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34,633 Soldiers attended survey sessions (&gt;50 sites CONUS &amp; OCONUS)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5119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3b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AAS In-Theater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(in Kuwait)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“Outbound” &amp; “inbound” Soldiers during R&amp;R processing in Kuwait</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10,255 Soldiers attended survey sessions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511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SHOS-A (case-control)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Interviewed in-patient suicide attempters (cases) at 5 sites &amp; controls</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561 Soldiers enrolled (186 cases, 375 controls) &amp; 296 blood samples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511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SHOS-B (case-control)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Interviewed Army supervisors &amp; next-of-kin of suicide cases &amp; controls</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603 interviews completed for 150 cases &amp; 276 controls</a:t>
                      </a:r>
                      <a:endParaRPr lang="en-US" sz="1400" b="0" baseline="0" dirty="0">
                        <a:solidFill>
                          <a:schemeClr val="tx1"/>
                        </a:solidFill>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11443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pitchFamily="34" charset="0"/>
                          <a:ea typeface="ＭＳ Ｐゴシック" charset="-128"/>
                          <a:cs typeface="Arial" pitchFamily="34"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Pre/Post Deployment  Study (PPDS)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Longitudinal study with 4 waves of data collection (4 time-points) at 3 sites</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1 </a:t>
                      </a:r>
                      <a:r>
                        <a:rPr kumimoji="0" lang="en-US" sz="1400" b="0" i="0" u="none" strike="noStrike" kern="1200" cap="none" normalizeH="0" baseline="0" dirty="0" err="1">
                          <a:ln>
                            <a:noFill/>
                          </a:ln>
                          <a:solidFill>
                            <a:schemeClr val="tx1"/>
                          </a:solidFill>
                          <a:effectLst/>
                          <a:latin typeface="Arial" pitchFamily="34" charset="0"/>
                          <a:ea typeface="ＭＳ Ｐゴシック" charset="-128"/>
                          <a:cs typeface="Arial" pitchFamily="34" charset="0"/>
                        </a:rPr>
                        <a:t>mo</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 pre-deployment (T0): 9,488 Soldiers participated; 8,090 gave blood</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1 </a:t>
                      </a:r>
                      <a:r>
                        <a:rPr kumimoji="0" lang="en-US" sz="1400" b="0" i="0" u="none" strike="noStrike" kern="1200" cap="none" normalizeH="0" baseline="0" dirty="0" err="1">
                          <a:ln>
                            <a:noFill/>
                          </a:ln>
                          <a:solidFill>
                            <a:schemeClr val="tx1"/>
                          </a:solidFill>
                          <a:effectLst/>
                          <a:latin typeface="Arial" pitchFamily="34" charset="0"/>
                          <a:ea typeface="ＭＳ Ｐゴシック" charset="-128"/>
                          <a:cs typeface="Arial" pitchFamily="34" charset="0"/>
                        </a:rPr>
                        <a:t>mo</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 post-deployment (T1): 10,116 Soldiers participated; 8,822 gave blood</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3 </a:t>
                      </a:r>
                      <a:r>
                        <a:rPr kumimoji="0" lang="en-US" sz="1400" b="0" i="0" u="none" strike="noStrike" kern="1200" cap="none" normalizeH="0" baseline="0" dirty="0" err="1">
                          <a:ln>
                            <a:noFill/>
                          </a:ln>
                          <a:solidFill>
                            <a:schemeClr val="tx1"/>
                          </a:solidFill>
                          <a:effectLst/>
                          <a:latin typeface="Arial" pitchFamily="34" charset="0"/>
                          <a:ea typeface="ＭＳ Ｐゴシック" charset="-128"/>
                          <a:cs typeface="Arial" pitchFamily="34" charset="0"/>
                        </a:rPr>
                        <a:t>mos</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 post-deployment (T2): 9,193 Soldiers participated</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9 </a:t>
                      </a:r>
                      <a:r>
                        <a:rPr kumimoji="0" lang="en-US" sz="1400" b="0" i="0" u="none" strike="noStrike" kern="1200" cap="none" normalizeH="0" baseline="0" dirty="0" err="1">
                          <a:ln>
                            <a:noFill/>
                          </a:ln>
                          <a:solidFill>
                            <a:schemeClr val="tx1"/>
                          </a:solidFill>
                          <a:effectLst/>
                          <a:latin typeface="Arial" pitchFamily="34" charset="0"/>
                          <a:ea typeface="ＭＳ Ｐゴシック" charset="-128"/>
                          <a:cs typeface="Arial" pitchFamily="34" charset="0"/>
                        </a:rPr>
                        <a:t>mos</a:t>
                      </a: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 post-deployment (T3): 6,977 Soldiers participated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5119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Criminal Investigation Division Study (CID)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Systematic review &amp; abstraction of Army death reports from 2005 to 2009</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Reviewed, abstracted, thematically-coded 1,311 CID case files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r h="5119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pitchFamily="34" charset="0"/>
                          <a:ea typeface="ＭＳ Ｐゴシック" charset="-128"/>
                          <a:cs typeface="Arial" pitchFamily="34" charset="0"/>
                        </a:rPr>
                        <a:t>Clinical Reappraisal </a:t>
                      </a:r>
                      <a:r>
                        <a:rPr kumimoji="0" lang="en-US" sz="1400" b="0" i="0" u="none" strike="noStrike" cap="none" normalizeH="0" baseline="0" dirty="0">
                          <a:ln>
                            <a:noFill/>
                          </a:ln>
                          <a:solidFill>
                            <a:schemeClr val="tx1"/>
                          </a:solidFill>
                          <a:effectLst/>
                          <a:latin typeface="Arial" pitchFamily="34" charset="0"/>
                          <a:ea typeface="ＭＳ Ｐゴシック" charset="-128"/>
                          <a:cs typeface="Arial" pitchFamily="34" charset="0"/>
                        </a:rPr>
                        <a:t>Study (CRS)</a:t>
                      </a:r>
                      <a:endPar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To calibrate clinical survey measures used in AAS and NSS</a:t>
                      </a:r>
                    </a:p>
                    <a:p>
                      <a:pPr marL="174625" marR="0" lvl="0" indent="-174625"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400" b="0" i="0" u="none" strike="noStrike" kern="1200" cap="none" normalizeH="0" baseline="0" dirty="0">
                          <a:ln>
                            <a:noFill/>
                          </a:ln>
                          <a:solidFill>
                            <a:schemeClr val="tx1"/>
                          </a:solidFill>
                          <a:effectLst/>
                          <a:latin typeface="Arial" pitchFamily="34" charset="0"/>
                          <a:ea typeface="ＭＳ Ｐゴシック" charset="-128"/>
                          <a:cs typeface="Arial" pitchFamily="34" charset="0"/>
                        </a:rPr>
                        <a:t>Conducted clinical interviews with 460 Soldiers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8470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3657600" y="76200"/>
            <a:ext cx="5181600" cy="129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u="sng"/>
              <a:t>Army STARRS Data Collection Summary</a:t>
            </a:r>
            <a:r>
              <a:rPr lang="en-US" sz="2000"/>
              <a:t>: Soldiers, Surveys, Biosamples</a:t>
            </a:r>
            <a:br>
              <a:rPr lang="en-US" sz="2000"/>
            </a:br>
            <a:r>
              <a:rPr lang="en-US" sz="1400"/>
              <a:t>For Studies with Data Collection from Soldiers</a:t>
            </a:r>
            <a:br>
              <a:rPr lang="en-US" sz="1400"/>
            </a:br>
            <a:r>
              <a:rPr lang="en-US" sz="1400"/>
              <a:t>(HADS, CID, CRS not included)</a:t>
            </a:r>
            <a:endParaRPr sz="1400"/>
          </a:p>
        </p:txBody>
      </p:sp>
      <p:graphicFrame>
        <p:nvGraphicFramePr>
          <p:cNvPr id="106" name="Google Shape;106;p4"/>
          <p:cNvGraphicFramePr/>
          <p:nvPr>
            <p:extLst>
              <p:ext uri="{D42A27DB-BD31-4B8C-83A1-F6EECF244321}">
                <p14:modId xmlns:p14="http://schemas.microsoft.com/office/powerpoint/2010/main" val="1112150067"/>
              </p:ext>
            </p:extLst>
          </p:nvPr>
        </p:nvGraphicFramePr>
        <p:xfrm>
          <a:off x="533400" y="1600200"/>
          <a:ext cx="9982200" cy="4528961"/>
        </p:xfrm>
        <a:graphic>
          <a:graphicData uri="http://schemas.openxmlformats.org/presentationml/2006/ole">
            <mc:AlternateContent xmlns:mc="http://schemas.openxmlformats.org/markup-compatibility/2006">
              <mc:Choice xmlns:v="urn:schemas-microsoft-com:vml" Requires="v">
                <p:oleObj spid="_x0000_s1035" r:id="rId4" imgW="9982200" imgH="4528961" progId="Excel.Sheet.12">
                  <p:embed/>
                </p:oleObj>
              </mc:Choice>
              <mc:Fallback>
                <p:oleObj r:id="rId4" imgW="9982200" imgH="4528961" progId="Excel.Sheet.12">
                  <p:embed/>
                  <p:pic>
                    <p:nvPicPr>
                      <p:cNvPr id="0" name=""/>
                      <p:cNvPicPr preferRelativeResize="0"/>
                      <p:nvPr/>
                    </p:nvPicPr>
                    <p:blipFill rotWithShape="1">
                      <a:blip r:embed="rId5">
                        <a:alphaModFix/>
                      </a:blip>
                      <a:srcRect/>
                      <a:stretch/>
                    </p:blipFill>
                    <p:spPr>
                      <a:xfrm>
                        <a:off x="533400" y="1600200"/>
                        <a:ext cx="9982200" cy="45289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1198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48" y="152401"/>
            <a:ext cx="4557252" cy="997974"/>
          </a:xfrm>
        </p:spPr>
        <p:txBody>
          <a:bodyPr/>
          <a:lstStyle/>
          <a:p>
            <a:r>
              <a:rPr lang="en-US" sz="2400" dirty="0"/>
              <a:t>Army STARRS:</a:t>
            </a:r>
            <a:br>
              <a:rPr lang="en-US" sz="2400" dirty="0"/>
            </a:br>
            <a:r>
              <a:rPr lang="en-US" sz="2400" dirty="0"/>
              <a:t>Data Collection Timeline</a:t>
            </a:r>
          </a:p>
        </p:txBody>
      </p:sp>
      <p:graphicFrame>
        <p:nvGraphicFramePr>
          <p:cNvPr id="5" name="Table 4"/>
          <p:cNvGraphicFramePr>
            <a:graphicFrameLocks noGrp="1"/>
          </p:cNvGraphicFramePr>
          <p:nvPr>
            <p:extLst>
              <p:ext uri="{D42A27DB-BD31-4B8C-83A1-F6EECF244321}">
                <p14:modId xmlns:p14="http://schemas.microsoft.com/office/powerpoint/2010/main" val="1045411718"/>
              </p:ext>
            </p:extLst>
          </p:nvPr>
        </p:nvGraphicFramePr>
        <p:xfrm>
          <a:off x="457200" y="1600200"/>
          <a:ext cx="8368348" cy="4474027"/>
        </p:xfrm>
        <a:graphic>
          <a:graphicData uri="http://schemas.openxmlformats.org/drawingml/2006/table">
            <a:tbl>
              <a:tblPr/>
              <a:tblGrid>
                <a:gridCol w="415290">
                  <a:extLst>
                    <a:ext uri="{9D8B030D-6E8A-4147-A177-3AD203B41FA5}">
                      <a16:colId xmlns:a16="http://schemas.microsoft.com/office/drawing/2014/main" val="20000"/>
                    </a:ext>
                  </a:extLst>
                </a:gridCol>
                <a:gridCol w="415290">
                  <a:extLst>
                    <a:ext uri="{9D8B030D-6E8A-4147-A177-3AD203B41FA5}">
                      <a16:colId xmlns:a16="http://schemas.microsoft.com/office/drawing/2014/main" val="20001"/>
                    </a:ext>
                  </a:extLst>
                </a:gridCol>
                <a:gridCol w="415290">
                  <a:extLst>
                    <a:ext uri="{9D8B030D-6E8A-4147-A177-3AD203B41FA5}">
                      <a16:colId xmlns:a16="http://schemas.microsoft.com/office/drawing/2014/main" val="20002"/>
                    </a:ext>
                  </a:extLst>
                </a:gridCol>
                <a:gridCol w="415290">
                  <a:extLst>
                    <a:ext uri="{9D8B030D-6E8A-4147-A177-3AD203B41FA5}">
                      <a16:colId xmlns:a16="http://schemas.microsoft.com/office/drawing/2014/main" val="20003"/>
                    </a:ext>
                  </a:extLst>
                </a:gridCol>
                <a:gridCol w="415290">
                  <a:extLst>
                    <a:ext uri="{9D8B030D-6E8A-4147-A177-3AD203B41FA5}">
                      <a16:colId xmlns:a16="http://schemas.microsoft.com/office/drawing/2014/main" val="20004"/>
                    </a:ext>
                  </a:extLst>
                </a:gridCol>
                <a:gridCol w="415290">
                  <a:extLst>
                    <a:ext uri="{9D8B030D-6E8A-4147-A177-3AD203B41FA5}">
                      <a16:colId xmlns:a16="http://schemas.microsoft.com/office/drawing/2014/main" val="20005"/>
                    </a:ext>
                  </a:extLst>
                </a:gridCol>
                <a:gridCol w="415290">
                  <a:extLst>
                    <a:ext uri="{9D8B030D-6E8A-4147-A177-3AD203B41FA5}">
                      <a16:colId xmlns:a16="http://schemas.microsoft.com/office/drawing/2014/main" val="20006"/>
                    </a:ext>
                  </a:extLst>
                </a:gridCol>
                <a:gridCol w="415290">
                  <a:extLst>
                    <a:ext uri="{9D8B030D-6E8A-4147-A177-3AD203B41FA5}">
                      <a16:colId xmlns:a16="http://schemas.microsoft.com/office/drawing/2014/main" val="20007"/>
                    </a:ext>
                  </a:extLst>
                </a:gridCol>
                <a:gridCol w="415290">
                  <a:extLst>
                    <a:ext uri="{9D8B030D-6E8A-4147-A177-3AD203B41FA5}">
                      <a16:colId xmlns:a16="http://schemas.microsoft.com/office/drawing/2014/main" val="20008"/>
                    </a:ext>
                  </a:extLst>
                </a:gridCol>
                <a:gridCol w="274320">
                  <a:extLst>
                    <a:ext uri="{9D8B030D-6E8A-4147-A177-3AD203B41FA5}">
                      <a16:colId xmlns:a16="http://schemas.microsoft.com/office/drawing/2014/main" val="20009"/>
                    </a:ext>
                  </a:extLst>
                </a:gridCol>
                <a:gridCol w="179070">
                  <a:extLst>
                    <a:ext uri="{9D8B030D-6E8A-4147-A177-3AD203B41FA5}">
                      <a16:colId xmlns:a16="http://schemas.microsoft.com/office/drawing/2014/main" val="20010"/>
                    </a:ext>
                  </a:extLst>
                </a:gridCol>
                <a:gridCol w="439738">
                  <a:extLst>
                    <a:ext uri="{9D8B030D-6E8A-4147-A177-3AD203B41FA5}">
                      <a16:colId xmlns:a16="http://schemas.microsoft.com/office/drawing/2014/main" val="20011"/>
                    </a:ext>
                  </a:extLst>
                </a:gridCol>
                <a:gridCol w="415290">
                  <a:extLst>
                    <a:ext uri="{9D8B030D-6E8A-4147-A177-3AD203B41FA5}">
                      <a16:colId xmlns:a16="http://schemas.microsoft.com/office/drawing/2014/main" val="20012"/>
                    </a:ext>
                  </a:extLst>
                </a:gridCol>
                <a:gridCol w="415290">
                  <a:extLst>
                    <a:ext uri="{9D8B030D-6E8A-4147-A177-3AD203B41FA5}">
                      <a16:colId xmlns:a16="http://schemas.microsoft.com/office/drawing/2014/main" val="20013"/>
                    </a:ext>
                  </a:extLst>
                </a:gridCol>
                <a:gridCol w="415290">
                  <a:extLst>
                    <a:ext uri="{9D8B030D-6E8A-4147-A177-3AD203B41FA5}">
                      <a16:colId xmlns:a16="http://schemas.microsoft.com/office/drawing/2014/main" val="20014"/>
                    </a:ext>
                  </a:extLst>
                </a:gridCol>
                <a:gridCol w="415290">
                  <a:extLst>
                    <a:ext uri="{9D8B030D-6E8A-4147-A177-3AD203B41FA5}">
                      <a16:colId xmlns:a16="http://schemas.microsoft.com/office/drawing/2014/main" val="20015"/>
                    </a:ext>
                  </a:extLst>
                </a:gridCol>
                <a:gridCol w="415290">
                  <a:extLst>
                    <a:ext uri="{9D8B030D-6E8A-4147-A177-3AD203B41FA5}">
                      <a16:colId xmlns:a16="http://schemas.microsoft.com/office/drawing/2014/main" val="20016"/>
                    </a:ext>
                  </a:extLst>
                </a:gridCol>
                <a:gridCol w="415290">
                  <a:extLst>
                    <a:ext uri="{9D8B030D-6E8A-4147-A177-3AD203B41FA5}">
                      <a16:colId xmlns:a16="http://schemas.microsoft.com/office/drawing/2014/main" val="20017"/>
                    </a:ext>
                  </a:extLst>
                </a:gridCol>
                <a:gridCol w="415290">
                  <a:extLst>
                    <a:ext uri="{9D8B030D-6E8A-4147-A177-3AD203B41FA5}">
                      <a16:colId xmlns:a16="http://schemas.microsoft.com/office/drawing/2014/main" val="20018"/>
                    </a:ext>
                  </a:extLst>
                </a:gridCol>
                <a:gridCol w="415290">
                  <a:extLst>
                    <a:ext uri="{9D8B030D-6E8A-4147-A177-3AD203B41FA5}">
                      <a16:colId xmlns:a16="http://schemas.microsoft.com/office/drawing/2014/main" val="20019"/>
                    </a:ext>
                  </a:extLst>
                </a:gridCol>
                <a:gridCol w="415290">
                  <a:extLst>
                    <a:ext uri="{9D8B030D-6E8A-4147-A177-3AD203B41FA5}">
                      <a16:colId xmlns:a16="http://schemas.microsoft.com/office/drawing/2014/main" val="20020"/>
                    </a:ext>
                  </a:extLst>
                </a:gridCol>
              </a:tblGrid>
              <a:tr h="304800">
                <a:tc gridSpan="4">
                  <a:txBody>
                    <a:bodyPr/>
                    <a:lstStyle/>
                    <a:p>
                      <a:pPr algn="ctr" fontAlgn="b"/>
                      <a:r>
                        <a:rPr lang="en-US" sz="1600" b="0" i="0" u="none" strike="noStrike" dirty="0">
                          <a:solidFill>
                            <a:srgbClr val="000000"/>
                          </a:solidFill>
                          <a:effectLst/>
                          <a:latin typeface="Calibri"/>
                        </a:rPr>
                        <a:t>Year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0" i="0" u="none" strike="noStrike" dirty="0">
                          <a:solidFill>
                            <a:srgbClr val="000000"/>
                          </a:solidFill>
                          <a:effectLst/>
                          <a:latin typeface="Calibri"/>
                        </a:rPr>
                        <a:t>Year 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600" b="0" i="0" u="none" strike="noStrike" dirty="0">
                          <a:solidFill>
                            <a:srgbClr val="000000"/>
                          </a:solidFill>
                          <a:effectLst/>
                          <a:latin typeface="Calibri"/>
                        </a:rPr>
                        <a:t>Year 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0" i="0" u="none" strike="noStrike" dirty="0">
                          <a:solidFill>
                            <a:srgbClr val="000000"/>
                          </a:solidFill>
                          <a:effectLst/>
                          <a:latin typeface="Calibri"/>
                        </a:rPr>
                        <a:t>Year 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0" i="0" u="none" strike="noStrike" dirty="0">
                          <a:solidFill>
                            <a:srgbClr val="000000"/>
                          </a:solidFill>
                          <a:effectLst/>
                          <a:latin typeface="Calibri"/>
                        </a:rPr>
                        <a:t>Year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gridSpan="4">
                  <a:txBody>
                    <a:bodyPr/>
                    <a:lstStyle/>
                    <a:p>
                      <a:pPr algn="ctr" fontAlgn="b"/>
                      <a:r>
                        <a:rPr lang="en-US" sz="1200" b="0" i="0" u="none" strike="noStrike" dirty="0">
                          <a:solidFill>
                            <a:srgbClr val="000000"/>
                          </a:solidFill>
                          <a:effectLst/>
                          <a:latin typeface="Calibri"/>
                        </a:rPr>
                        <a:t>July 2009-June 2010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0" i="0" u="none" strike="noStrike">
                          <a:solidFill>
                            <a:srgbClr val="000000"/>
                          </a:solidFill>
                          <a:effectLst/>
                          <a:latin typeface="Calibri"/>
                        </a:rPr>
                        <a:t>July 2010-June 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effectLst/>
                          <a:latin typeface="Calibri"/>
                        </a:rPr>
                        <a:t>July 2011-June 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0" i="0" u="none" strike="noStrike">
                          <a:solidFill>
                            <a:srgbClr val="000000"/>
                          </a:solidFill>
                          <a:effectLst/>
                          <a:latin typeface="Calibri"/>
                        </a:rPr>
                        <a:t>July 2012-June 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0" i="0" u="none" strike="noStrike" dirty="0">
                          <a:solidFill>
                            <a:srgbClr val="000000"/>
                          </a:solidFill>
                          <a:effectLst/>
                          <a:latin typeface="Calibri"/>
                        </a:rPr>
                        <a:t>July 2013-June 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8600">
                <a:tc>
                  <a:txBody>
                    <a:bodyPr/>
                    <a:lstStyle/>
                    <a:p>
                      <a:pPr algn="ctr" fontAlgn="b"/>
                      <a:r>
                        <a:rPr lang="en-US" sz="1400" b="0" i="0" u="none" strike="noStrike" dirty="0">
                          <a:solidFill>
                            <a:srgbClr val="000000"/>
                          </a:solidFill>
                          <a:effectLst/>
                          <a:latin typeface="Calibri"/>
                        </a:rPr>
                        <a:t>Q1</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Q1</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Q1</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a:solidFill>
                            <a:srgbClr val="000000"/>
                          </a:solidFill>
                          <a:effectLst/>
                          <a:latin typeface="Calibri"/>
                        </a:rPr>
                        <a:t>Q2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effectLst/>
                          <a:latin typeface="Calibri"/>
                        </a:rPr>
                        <a:t>Q3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Q1</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Q1</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Q4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457">
                <a:tc gridSpan="6">
                  <a:txBody>
                    <a:bodyPr/>
                    <a:lstStyle/>
                    <a:p>
                      <a:pPr algn="ctr" fontAlgn="b"/>
                      <a:r>
                        <a:rPr lang="en-US" sz="1600" b="0" i="0" u="none" strike="noStrike" dirty="0">
                          <a:solidFill>
                            <a:srgbClr val="000000"/>
                          </a:solidFill>
                          <a:effectLst/>
                          <a:latin typeface="Calibri"/>
                        </a:rPr>
                        <a:t>Design, Develop, Pre-Test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57">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9">
                  <a:txBody>
                    <a:bodyPr/>
                    <a:lstStyle/>
                    <a:p>
                      <a:pPr algn="ctr" fontAlgn="b"/>
                      <a:r>
                        <a:rPr lang="en-US" sz="1600" b="0" i="0" u="none" strike="noStrike" dirty="0">
                          <a:solidFill>
                            <a:srgbClr val="000000"/>
                          </a:solidFill>
                          <a:effectLst/>
                          <a:latin typeface="Calibri"/>
                        </a:rPr>
                        <a:t>Research Data Enclave and Historical Administrative Data Study (HADS)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37457">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9">
                  <a:txBody>
                    <a:bodyPr/>
                    <a:lstStyle/>
                    <a:p>
                      <a:pPr algn="ctr" fontAlgn="b"/>
                      <a:r>
                        <a:rPr lang="en-US" sz="1600" b="0" i="0" u="none" strike="noStrike" dirty="0">
                          <a:solidFill>
                            <a:srgbClr val="000000"/>
                          </a:solidFill>
                          <a:effectLst/>
                          <a:latin typeface="Calibri"/>
                        </a:rPr>
                        <a:t>New Soldier Study (NSS)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337457">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11">
                  <a:txBody>
                    <a:bodyPr/>
                    <a:lstStyle/>
                    <a:p>
                      <a:pPr algn="ctr" fontAlgn="b"/>
                      <a:r>
                        <a:rPr lang="en-US" sz="1600" b="0" i="0" u="none" strike="noStrike" dirty="0">
                          <a:solidFill>
                            <a:srgbClr val="000000"/>
                          </a:solidFill>
                          <a:effectLst/>
                          <a:latin typeface="Calibri"/>
                        </a:rPr>
                        <a:t>All Army Study (AAS)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37457">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1600" b="0" i="0" u="none" strike="noStrike" dirty="0">
                          <a:solidFill>
                            <a:srgbClr val="000000"/>
                          </a:solidFill>
                          <a:effectLst/>
                          <a:latin typeface="Calibri"/>
                        </a:rPr>
                        <a:t>C R 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37457">
                <a:tc>
                  <a:txBody>
                    <a:bodyPr/>
                    <a:lstStyle/>
                    <a:p>
                      <a:pPr algn="l" fontAlgn="b"/>
                      <a:endParaRPr lang="en-US" sz="16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10">
                  <a:txBody>
                    <a:bodyPr/>
                    <a:lstStyle/>
                    <a:p>
                      <a:pPr algn="ctr" fontAlgn="b"/>
                      <a:r>
                        <a:rPr lang="en-US" sz="1600" b="0" i="0" u="none" strike="noStrike" dirty="0">
                          <a:solidFill>
                            <a:srgbClr val="000000"/>
                          </a:solidFill>
                          <a:effectLst/>
                          <a:latin typeface="Calibri"/>
                        </a:rPr>
                        <a:t>Soldier Health Outcomes Study A (SHOS-A)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a:noFill/>
                    </a:lnL>
                    <a:lnR>
                      <a:noFill/>
                    </a:lnR>
                    <a:lnT>
                      <a:noFill/>
                    </a:lnT>
                    <a:lnB w="6350" cap="flat" cmpd="sng" algn="ctr">
                      <a:noFill/>
                      <a:prstDash val="solid"/>
                      <a:round/>
                      <a:headEnd type="none" w="med" len="med"/>
                      <a:tailEnd type="none" w="med" len="med"/>
                    </a:lnB>
                  </a:tcPr>
                </a:tc>
                <a:tc hMerge="1">
                  <a:txBody>
                    <a:bodyPr/>
                    <a:lstStyle/>
                    <a:p>
                      <a:endParaRPr lang="en-US"/>
                    </a:p>
                  </a:txBody>
                  <a:tcPr>
                    <a:lnL>
                      <a:noFill/>
                    </a:lnL>
                    <a:lnR>
                      <a:noFill/>
                    </a:lnR>
                    <a:lnT>
                      <a:noFill/>
                    </a:lnT>
                    <a:lnB w="6350" cap="flat" cmpd="sng" algn="ctr">
                      <a:noFill/>
                      <a:prstDash val="solid"/>
                      <a:round/>
                      <a:headEnd type="none" w="med" len="med"/>
                      <a:tailEnd type="none" w="med" len="med"/>
                    </a:lnB>
                  </a:tcPr>
                </a:tc>
                <a:tc hMerge="1">
                  <a:txBody>
                    <a:bodyPr/>
                    <a:lstStyle/>
                    <a:p>
                      <a:endParaRPr lang="en-US"/>
                    </a:p>
                  </a:txBody>
                  <a:tcP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dirty="0"/>
                    </a:p>
                  </a:txBody>
                  <a:tcPr>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37457">
                <a:tc>
                  <a:txBody>
                    <a:bodyPr/>
                    <a:lstStyle/>
                    <a:p>
                      <a:pPr algn="l" fontAlgn="b"/>
                      <a:endParaRPr lang="en-US" sz="16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Calibri"/>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j-lt"/>
                        </a:rPr>
                        <a:t>Soldier Health Outcomes Study B (SHOS-B)</a:t>
                      </a:r>
                      <a:endParaRPr lang="en-US"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37457">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3">
                  <a:txBody>
                    <a:bodyPr/>
                    <a:lstStyle/>
                    <a:p>
                      <a:pPr algn="ctr" fontAlgn="b"/>
                      <a:r>
                        <a:rPr lang="en-US" sz="1600" b="0" i="0" u="none" strike="noStrike" dirty="0">
                          <a:solidFill>
                            <a:srgbClr val="000000"/>
                          </a:solidFill>
                          <a:effectLst/>
                          <a:latin typeface="Calibri"/>
                        </a:rPr>
                        <a:t>PPDS 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337457">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dirty="0"/>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US" dirty="0"/>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600" b="0" i="0" u="none" strike="noStrike" dirty="0">
                          <a:solidFill>
                            <a:srgbClr val="000000"/>
                          </a:solidFill>
                          <a:effectLst/>
                          <a:latin typeface="Calibri"/>
                        </a:rPr>
                        <a:t>PPDS 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37457">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a:noFill/>
                    </a:lnB>
                  </a:tcPr>
                </a:tc>
                <a:tc hMerge="1">
                  <a:txBody>
                    <a:bodyPr/>
                    <a:lstStyle/>
                    <a:p>
                      <a:endParaRPr lang="en-US"/>
                    </a:p>
                  </a:txBody>
                  <a:tcPr marL="7620" marR="7620" marT="7620" marB="0" anchor="b">
                    <a:lnL>
                      <a:noFill/>
                    </a:lnL>
                    <a:lnR>
                      <a:noFill/>
                    </a:lnR>
                    <a:lnT>
                      <a:noFill/>
                    </a:lnT>
                    <a:lnB>
                      <a:noFill/>
                    </a:lnB>
                  </a:tcPr>
                </a:tc>
                <a:tc>
                  <a:txBody>
                    <a:bodyPr/>
                    <a:lstStyle/>
                    <a:p>
                      <a:endParaRPr lang="en-US"/>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0" i="0" u="none" strike="noStrike" dirty="0">
                          <a:solidFill>
                            <a:srgbClr val="000000"/>
                          </a:solidFill>
                          <a:effectLst/>
                          <a:latin typeface="Calibri"/>
                        </a:rPr>
                        <a:t>PPDS 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a:txBody>
                    <a:bodyPr/>
                    <a:lstStyle/>
                    <a:p>
                      <a:pPr algn="l" fontAlgn="b"/>
                      <a:endParaRPr lang="en-US" sz="16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7457">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gridSpan="2">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endParaRPr lang="en-US"/>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a:rPr>
                        <a:t>PPDS 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1912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2"/>
          <p:cNvSpPr>
            <a:spLocks noGrp="1"/>
          </p:cNvSpPr>
          <p:nvPr>
            <p:ph type="ctrTitle"/>
          </p:nvPr>
        </p:nvSpPr>
        <p:spPr>
          <a:xfrm>
            <a:off x="762000" y="1447800"/>
            <a:ext cx="7543800" cy="3886200"/>
          </a:xfrm>
        </p:spPr>
        <p:txBody>
          <a:bodyPr/>
          <a:lstStyle/>
          <a:p>
            <a:pPr>
              <a:defRPr/>
            </a:pPr>
            <a:r>
              <a:rPr lang="en-US" sz="2800" dirty="0">
                <a:latin typeface="Arial" charset="0"/>
                <a:ea typeface="ＭＳ Ｐゴシック" pitchFamily="34" charset="-128"/>
                <a:cs typeface="Arial" charset="0"/>
              </a:rPr>
              <a:t>Study to Assess Risk and Resilience in </a:t>
            </a:r>
            <a:r>
              <a:rPr lang="en-US" sz="2800" dirty="0" err="1">
                <a:latin typeface="Arial" charset="0"/>
                <a:ea typeface="ＭＳ Ｐゴシック" pitchFamily="34" charset="-128"/>
                <a:cs typeface="Arial" charset="0"/>
              </a:rPr>
              <a:t>Servicemembers</a:t>
            </a:r>
            <a:r>
              <a:rPr lang="en-US" sz="2800" dirty="0">
                <a:latin typeface="Arial" charset="0"/>
                <a:ea typeface="ＭＳ Ｐゴシック" pitchFamily="34" charset="-128"/>
                <a:cs typeface="Arial" charset="0"/>
              </a:rPr>
              <a:t> – Longitudinal Study (STARRS-LS)</a:t>
            </a:r>
            <a:br>
              <a:rPr lang="en-US" sz="2800" dirty="0">
                <a:latin typeface="Arial" charset="0"/>
                <a:ea typeface="ＭＳ Ｐゴシック" pitchFamily="34" charset="-128"/>
                <a:cs typeface="Arial" charset="0"/>
              </a:rPr>
            </a:br>
            <a:br>
              <a:rPr lang="en-US" sz="2800" dirty="0">
                <a:latin typeface="Arial" charset="0"/>
                <a:ea typeface="ＭＳ Ｐゴシック" pitchFamily="34" charset="-128"/>
                <a:cs typeface="Arial" charset="0"/>
              </a:rPr>
            </a:br>
            <a:r>
              <a:rPr lang="en-US" sz="2000" dirty="0">
                <a:latin typeface="Arial" charset="0"/>
                <a:ea typeface="ＭＳ Ｐゴシック" pitchFamily="34" charset="-128"/>
                <a:cs typeface="Arial" charset="0"/>
              </a:rPr>
              <a:t>Continuation of the Army Study to Assess Risk and Resilience in </a:t>
            </a:r>
            <a:r>
              <a:rPr lang="en-US" sz="2000" dirty="0" err="1">
                <a:latin typeface="Arial" charset="0"/>
                <a:ea typeface="ＭＳ Ｐゴシック" pitchFamily="34" charset="-128"/>
                <a:cs typeface="Arial" charset="0"/>
              </a:rPr>
              <a:t>Servicemembers</a:t>
            </a:r>
            <a:r>
              <a:rPr lang="en-US" sz="2000" dirty="0">
                <a:latin typeface="Arial" charset="0"/>
                <a:ea typeface="ＭＳ Ｐゴシック" pitchFamily="34" charset="-128"/>
                <a:cs typeface="Arial" charset="0"/>
              </a:rPr>
              <a:t> (Army STARRS)</a:t>
            </a:r>
            <a:br>
              <a:rPr lang="en-US" sz="2000" dirty="0">
                <a:latin typeface="Arial" charset="0"/>
                <a:ea typeface="ＭＳ Ｐゴシック" pitchFamily="34" charset="-128"/>
                <a:cs typeface="Arial" charset="0"/>
              </a:rPr>
            </a:br>
            <a:br>
              <a:rPr lang="en-US" sz="2000" dirty="0">
                <a:latin typeface="Arial" charset="0"/>
                <a:ea typeface="ＭＳ Ｐゴシック" pitchFamily="34" charset="-128"/>
                <a:cs typeface="Arial" charset="0"/>
              </a:rPr>
            </a:br>
            <a:r>
              <a:rPr lang="en-US" sz="2000" dirty="0">
                <a:latin typeface="Arial" charset="0"/>
                <a:ea typeface="ＭＳ Ｐゴシック" pitchFamily="34" charset="-128"/>
                <a:cs typeface="Arial" charset="0"/>
              </a:rPr>
              <a:t>2015 to present</a:t>
            </a:r>
            <a:endParaRPr lang="en-US" sz="2000" b="0" i="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31538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3733800" y="76201"/>
            <a:ext cx="5208639" cy="9905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t>STARRS-LS: 3 Cohorts being followed across time</a:t>
            </a:r>
            <a:endParaRPr sz="2400" dirty="0"/>
          </a:p>
        </p:txBody>
      </p:sp>
      <p:sp>
        <p:nvSpPr>
          <p:cNvPr id="105" name="Google Shape;105;p4"/>
          <p:cNvSpPr txBox="1">
            <a:spLocks noGrp="1"/>
          </p:cNvSpPr>
          <p:nvPr>
            <p:ph type="body" idx="1"/>
          </p:nvPr>
        </p:nvSpPr>
        <p:spPr>
          <a:xfrm>
            <a:off x="381000" y="1295400"/>
            <a:ext cx="8458200" cy="4960496"/>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400"/>
              <a:buFont typeface="Calibri"/>
              <a:buAutoNum type="arabicPeriod"/>
            </a:pPr>
            <a:r>
              <a:rPr lang="en-US" sz="2400" dirty="0"/>
              <a:t>~3 million in expanded HADS cohort: total Army 2004-2019</a:t>
            </a:r>
            <a:endParaRPr dirty="0"/>
          </a:p>
          <a:p>
            <a:pPr marL="684213" lvl="1" indent="-342900" algn="l" rtl="0">
              <a:spcBef>
                <a:spcPts val="360"/>
              </a:spcBef>
              <a:spcAft>
                <a:spcPts val="0"/>
              </a:spcAft>
              <a:buClr>
                <a:schemeClr val="dk1"/>
              </a:buClr>
              <a:buSzPts val="1800"/>
              <a:buFont typeface="Arial"/>
              <a:buChar char="•"/>
            </a:pPr>
            <a:r>
              <a:rPr lang="en-US" sz="1800" dirty="0"/>
              <a:t>Following with many Army/DoD datasets including National Death Index (NDI) </a:t>
            </a:r>
            <a:endParaRPr sz="1800" dirty="0"/>
          </a:p>
          <a:p>
            <a:pPr marL="514350" lvl="0" indent="-514350" algn="l" rtl="0">
              <a:spcBef>
                <a:spcPts val="480"/>
              </a:spcBef>
              <a:spcAft>
                <a:spcPts val="0"/>
              </a:spcAft>
              <a:buClr>
                <a:schemeClr val="dk1"/>
              </a:buClr>
              <a:buSzPts val="2400"/>
              <a:buFont typeface="Calibri"/>
              <a:buAutoNum type="arabicPeriod"/>
            </a:pPr>
            <a:r>
              <a:rPr lang="en-US" sz="2400" dirty="0"/>
              <a:t>~72K in STARRS cohort (subset of above)</a:t>
            </a:r>
            <a:endParaRPr dirty="0"/>
          </a:p>
          <a:p>
            <a:pPr marL="684213" lvl="1" indent="-342900" algn="l" rtl="0">
              <a:spcBef>
                <a:spcPts val="360"/>
              </a:spcBef>
              <a:spcAft>
                <a:spcPts val="0"/>
              </a:spcAft>
              <a:buClr>
                <a:schemeClr val="dk1"/>
              </a:buClr>
              <a:buSzPts val="1800"/>
              <a:buFont typeface="Arial"/>
              <a:buChar char="•"/>
            </a:pPr>
            <a:r>
              <a:rPr lang="en-US" sz="1800" dirty="0"/>
              <a:t>Army STARRS survey data (NSS 2011-2012, AAS 2011-2013, PPDS 2011-2014)</a:t>
            </a:r>
            <a:endParaRPr dirty="0"/>
          </a:p>
          <a:p>
            <a:pPr marL="684213" lvl="1" indent="-342900" algn="l" rtl="0">
              <a:spcBef>
                <a:spcPts val="360"/>
              </a:spcBef>
              <a:spcAft>
                <a:spcPts val="0"/>
              </a:spcAft>
              <a:buClr>
                <a:schemeClr val="dk1"/>
              </a:buClr>
              <a:buSzPts val="1800"/>
              <a:buFont typeface="Arial"/>
              <a:buChar char="•"/>
            </a:pPr>
            <a:r>
              <a:rPr lang="en-US" sz="1800" dirty="0"/>
              <a:t>Army/DoD admin data thru 2019 linked to survey data</a:t>
            </a:r>
            <a:endParaRPr dirty="0"/>
          </a:p>
          <a:p>
            <a:pPr marL="684213" lvl="1" indent="-342900" algn="l" rtl="0">
              <a:spcBef>
                <a:spcPts val="360"/>
              </a:spcBef>
              <a:spcAft>
                <a:spcPts val="0"/>
              </a:spcAft>
              <a:buClr>
                <a:schemeClr val="dk1"/>
              </a:buClr>
              <a:buSzPts val="1800"/>
              <a:buFont typeface="Arial"/>
              <a:buChar char="•"/>
            </a:pPr>
            <a:r>
              <a:rPr lang="en-US" sz="1800" dirty="0"/>
              <a:t>NDI data (currently thru 2020) with date of death &amp; all causes of death</a:t>
            </a:r>
            <a:endParaRPr dirty="0"/>
          </a:p>
          <a:p>
            <a:pPr marL="684213" lvl="1" indent="-342900" algn="l" rtl="0">
              <a:spcBef>
                <a:spcPts val="360"/>
              </a:spcBef>
              <a:spcAft>
                <a:spcPts val="0"/>
              </a:spcAft>
              <a:buClr>
                <a:schemeClr val="dk1"/>
              </a:buClr>
              <a:buSzPts val="1800"/>
              <a:buFont typeface="Arial"/>
              <a:buChar char="•"/>
            </a:pPr>
            <a:r>
              <a:rPr lang="en-US" sz="1800" dirty="0"/>
              <a:t>Research Team will continue requesting updated NDI data from CDC annually</a:t>
            </a:r>
            <a:endParaRPr sz="1800" dirty="0"/>
          </a:p>
          <a:p>
            <a:pPr marL="514350" lvl="0" indent="-514350" algn="l" rtl="0">
              <a:spcBef>
                <a:spcPts val="480"/>
              </a:spcBef>
              <a:spcAft>
                <a:spcPts val="0"/>
              </a:spcAft>
              <a:buClr>
                <a:schemeClr val="dk1"/>
              </a:buClr>
              <a:buSzPts val="2400"/>
              <a:buFont typeface="Calibri"/>
              <a:buAutoNum type="arabicPeriod"/>
            </a:pPr>
            <a:r>
              <a:rPr lang="en-US" sz="2400" dirty="0"/>
              <a:t>~14.5K in STARRS cohort sample (subset of STARRS cohort) </a:t>
            </a:r>
            <a:endParaRPr dirty="0"/>
          </a:p>
          <a:p>
            <a:pPr marL="684213" lvl="1" indent="-342900" algn="l" rtl="0">
              <a:spcBef>
                <a:spcPts val="360"/>
              </a:spcBef>
              <a:spcAft>
                <a:spcPts val="0"/>
              </a:spcAft>
              <a:buClr>
                <a:schemeClr val="dk1"/>
              </a:buClr>
              <a:buSzPts val="1800"/>
              <a:buFont typeface="Arial"/>
              <a:buChar char="•"/>
            </a:pPr>
            <a:r>
              <a:rPr lang="en-US" sz="1800" dirty="0"/>
              <a:t>Army STARRS survey data </a:t>
            </a:r>
            <a:r>
              <a:rPr lang="en-US" sz="1800" dirty="0">
                <a:solidFill>
                  <a:srgbClr val="000000"/>
                </a:solidFill>
              </a:rPr>
              <a:t>(NSS 2011-2012, AAS 2011-2013, PPDS 2011-2014)</a:t>
            </a:r>
            <a:endParaRPr dirty="0"/>
          </a:p>
          <a:p>
            <a:pPr marL="684213" lvl="1" indent="-342900" algn="l" rtl="0">
              <a:spcBef>
                <a:spcPts val="360"/>
              </a:spcBef>
              <a:spcAft>
                <a:spcPts val="0"/>
              </a:spcAft>
              <a:buClr>
                <a:schemeClr val="dk1"/>
              </a:buClr>
              <a:buSzPts val="1800"/>
              <a:buFont typeface="Arial"/>
              <a:buChar char="•"/>
            </a:pPr>
            <a:r>
              <a:rPr lang="en-US" sz="1800" dirty="0"/>
              <a:t>STARRS-LS follow-up survey data: Wave 1 (2016-2017), Wave 2 (2018-2019), Wave 3 (2020-2022)</a:t>
            </a:r>
          </a:p>
          <a:p>
            <a:pPr marL="684213" lvl="1" indent="-342900" algn="l" rtl="0">
              <a:spcBef>
                <a:spcPts val="360"/>
              </a:spcBef>
              <a:spcAft>
                <a:spcPts val="0"/>
              </a:spcAft>
              <a:buClr>
                <a:schemeClr val="dk1"/>
              </a:buClr>
              <a:buSzPts val="1800"/>
              <a:buFont typeface="Arial"/>
              <a:buChar char="•"/>
            </a:pPr>
            <a:r>
              <a:rPr lang="en-US" sz="1800" dirty="0"/>
              <a:t>Army/DoD admin data thru 2019 linked to survey data</a:t>
            </a:r>
            <a:endParaRPr dirty="0"/>
          </a:p>
          <a:p>
            <a:pPr marL="684213" lvl="1" indent="-342900" algn="l" rtl="0">
              <a:spcBef>
                <a:spcPts val="360"/>
              </a:spcBef>
              <a:spcAft>
                <a:spcPts val="0"/>
              </a:spcAft>
              <a:buClr>
                <a:schemeClr val="dk1"/>
              </a:buClr>
              <a:buSzPts val="1800"/>
              <a:buFont typeface="Arial"/>
              <a:buChar char="•"/>
            </a:pPr>
            <a:r>
              <a:rPr lang="en-US" sz="1800" dirty="0"/>
              <a:t>NDI data thru 2020 with date of death &amp; all causes of death (will update annually)</a:t>
            </a:r>
            <a:endParaRPr sz="1800" dirty="0"/>
          </a:p>
          <a:p>
            <a:pPr marL="684213" lvl="1" indent="-342900" algn="l" rtl="0">
              <a:spcBef>
                <a:spcPts val="360"/>
              </a:spcBef>
              <a:spcAft>
                <a:spcPts val="0"/>
              </a:spcAft>
              <a:buClr>
                <a:schemeClr val="dk1"/>
              </a:buClr>
              <a:buSzPts val="1800"/>
              <a:buFont typeface="Arial"/>
              <a:buChar char="•"/>
            </a:pPr>
            <a:r>
              <a:rPr lang="en-US" sz="1800" dirty="0"/>
              <a:t>Wave 4 follow-up survey data collection in-progress (2022-2024)</a:t>
            </a:r>
            <a:endParaRPr dirty="0"/>
          </a:p>
          <a:p>
            <a:pPr marL="684213" lvl="1" indent="-228600" algn="l" rtl="0">
              <a:spcBef>
                <a:spcPts val="360"/>
              </a:spcBef>
              <a:spcAft>
                <a:spcPts val="0"/>
              </a:spcAft>
              <a:buClr>
                <a:schemeClr val="dk1"/>
              </a:buClr>
              <a:buSzPts val="1800"/>
              <a:buFont typeface="Arial"/>
              <a:buNone/>
            </a:pPr>
            <a:endParaRPr sz="1800" dirty="0"/>
          </a:p>
        </p:txBody>
      </p:sp>
    </p:spTree>
    <p:extLst>
      <p:ext uri="{BB962C8B-B14F-4D97-AF65-F5344CB8AC3E}">
        <p14:creationId xmlns:p14="http://schemas.microsoft.com/office/powerpoint/2010/main" val="204329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3657600" y="152400"/>
            <a:ext cx="5181600" cy="9328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a:t>STARRS-LS:</a:t>
            </a:r>
            <a:br>
              <a:rPr lang="en-US" sz="2800" dirty="0"/>
            </a:br>
            <a:r>
              <a:rPr lang="en-US" sz="2800" dirty="0"/>
              <a:t>Diagram of Cohorts</a:t>
            </a:r>
            <a:endParaRPr sz="1400" dirty="0"/>
          </a:p>
        </p:txBody>
      </p:sp>
      <p:graphicFrame>
        <p:nvGraphicFramePr>
          <p:cNvPr id="2" name="Object 1"/>
          <p:cNvGraphicFramePr>
            <a:graphicFrameLocks noChangeAspect="1"/>
          </p:cNvGraphicFramePr>
          <p:nvPr/>
        </p:nvGraphicFramePr>
        <p:xfrm>
          <a:off x="381000" y="1143000"/>
          <a:ext cx="7162800" cy="5105400"/>
        </p:xfrm>
        <a:graphic>
          <a:graphicData uri="http://schemas.openxmlformats.org/presentationml/2006/ole">
            <mc:AlternateContent xmlns:mc="http://schemas.openxmlformats.org/markup-compatibility/2006">
              <mc:Choice xmlns:v="urn:schemas-microsoft-com:vml" Requires="v">
                <p:oleObj spid="_x0000_s2059" name="Document" r:id="rId4" imgW="9157110" imgH="7288784" progId="Word.Document.12">
                  <p:embed/>
                </p:oleObj>
              </mc:Choice>
              <mc:Fallback>
                <p:oleObj name="Document" r:id="rId4" imgW="9157110" imgH="7288784" progId="Word.Document.12">
                  <p:embed/>
                  <p:pic>
                    <p:nvPicPr>
                      <p:cNvPr id="0" name=""/>
                      <p:cNvPicPr/>
                      <p:nvPr/>
                    </p:nvPicPr>
                    <p:blipFill>
                      <a:blip r:embed="rId5"/>
                      <a:stretch>
                        <a:fillRect/>
                      </a:stretch>
                    </p:blipFill>
                    <p:spPr>
                      <a:xfrm>
                        <a:off x="381000" y="1143000"/>
                        <a:ext cx="7162800" cy="5105400"/>
                      </a:xfrm>
                      <a:prstGeom prst="rect">
                        <a:avLst/>
                      </a:prstGeom>
                    </p:spPr>
                  </p:pic>
                </p:oleObj>
              </mc:Fallback>
            </mc:AlternateContent>
          </a:graphicData>
        </a:graphic>
      </p:graphicFrame>
    </p:spTree>
    <p:extLst>
      <p:ext uri="{BB962C8B-B14F-4D97-AF65-F5344CB8AC3E}">
        <p14:creationId xmlns:p14="http://schemas.microsoft.com/office/powerpoint/2010/main" val="197380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3886200" y="0"/>
            <a:ext cx="4579620" cy="12659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600" dirty="0"/>
              <a:t>Progress Analyzing Data &amp; </a:t>
            </a:r>
            <a:br>
              <a:rPr lang="en-US" sz="2600" dirty="0"/>
            </a:br>
            <a:r>
              <a:rPr lang="en-US" sz="2600" dirty="0"/>
              <a:t>Producing Findings</a:t>
            </a:r>
            <a:endParaRPr sz="2000" dirty="0"/>
          </a:p>
        </p:txBody>
      </p:sp>
      <p:sp>
        <p:nvSpPr>
          <p:cNvPr id="119" name="Google Shape;119;p6"/>
          <p:cNvSpPr txBox="1">
            <a:spLocks noGrp="1"/>
          </p:cNvSpPr>
          <p:nvPr>
            <p:ph type="body" idx="1"/>
          </p:nvPr>
        </p:nvSpPr>
        <p:spPr>
          <a:xfrm>
            <a:off x="646717" y="2000864"/>
            <a:ext cx="7963883" cy="37903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None/>
            </a:pPr>
            <a:r>
              <a:rPr lang="en-US" sz="2200" dirty="0"/>
              <a:t>Research Team continues to be highly productive at analyzing data, producing potentially actionable findings &amp; writing-up the findings</a:t>
            </a:r>
            <a:endParaRPr dirty="0"/>
          </a:p>
          <a:p>
            <a:pPr marL="0" lvl="0" indent="0" algn="l" rtl="0">
              <a:spcBef>
                <a:spcPts val="200"/>
              </a:spcBef>
              <a:spcAft>
                <a:spcPts val="0"/>
              </a:spcAft>
              <a:buClr>
                <a:schemeClr val="dk1"/>
              </a:buClr>
              <a:buSzPts val="1000"/>
              <a:buNone/>
            </a:pPr>
            <a:endParaRPr sz="1000" dirty="0"/>
          </a:p>
          <a:p>
            <a:pPr marL="0" lvl="0" indent="0" algn="l" rtl="0">
              <a:spcBef>
                <a:spcPts val="200"/>
              </a:spcBef>
              <a:spcAft>
                <a:spcPts val="0"/>
              </a:spcAft>
              <a:buClr>
                <a:schemeClr val="dk1"/>
              </a:buClr>
              <a:buSzPts val="1000"/>
              <a:buNone/>
            </a:pPr>
            <a:endParaRPr sz="1000" b="1" u="sng" dirty="0"/>
          </a:p>
          <a:p>
            <a:pPr marL="0" lvl="0" indent="0" algn="l" rtl="0">
              <a:spcBef>
                <a:spcPts val="440"/>
              </a:spcBef>
              <a:spcAft>
                <a:spcPts val="0"/>
              </a:spcAft>
              <a:buClr>
                <a:schemeClr val="dk1"/>
              </a:buClr>
              <a:buSzPts val="2200"/>
              <a:buNone/>
            </a:pPr>
            <a:r>
              <a:rPr lang="en-US" sz="2200" b="1" dirty="0"/>
              <a:t>A total of 128 studies published, accepted, or submitted</a:t>
            </a:r>
            <a:endParaRPr dirty="0"/>
          </a:p>
          <a:p>
            <a:pPr marL="0" lvl="0" indent="0" algn="l" rtl="0">
              <a:spcBef>
                <a:spcPts val="200"/>
              </a:spcBef>
              <a:spcAft>
                <a:spcPts val="0"/>
              </a:spcAft>
              <a:buClr>
                <a:schemeClr val="dk1"/>
              </a:buClr>
              <a:buSzPts val="1000"/>
              <a:buNone/>
            </a:pPr>
            <a:endParaRPr sz="1000" b="1" dirty="0"/>
          </a:p>
          <a:p>
            <a:pPr marL="1257300" lvl="2">
              <a:spcBef>
                <a:spcPts val="440"/>
              </a:spcBef>
              <a:buSzPts val="2200"/>
            </a:pPr>
            <a:r>
              <a:rPr lang="en-US" sz="2000" dirty="0"/>
              <a:t>122 studies published</a:t>
            </a:r>
            <a:endParaRPr sz="2000" b="1" dirty="0"/>
          </a:p>
          <a:p>
            <a:pPr marL="1257300" lvl="2">
              <a:spcBef>
                <a:spcPts val="440"/>
              </a:spcBef>
              <a:buSzPts val="2200"/>
            </a:pPr>
            <a:r>
              <a:rPr lang="en-US" sz="2000" dirty="0"/>
              <a:t>2 studies accepted for publication (in-press)</a:t>
            </a:r>
            <a:endParaRPr sz="2000" dirty="0"/>
          </a:p>
          <a:p>
            <a:pPr marL="1257300" lvl="2">
              <a:spcBef>
                <a:spcPts val="440"/>
              </a:spcBef>
              <a:buSzPts val="2200"/>
            </a:pPr>
            <a:r>
              <a:rPr lang="en-US" sz="2000" dirty="0"/>
              <a:t>4 studies submitted for publication (waiting for decision)</a:t>
            </a:r>
          </a:p>
          <a:p>
            <a:pPr marL="1257300" lvl="2">
              <a:spcBef>
                <a:spcPts val="440"/>
              </a:spcBef>
              <a:buSzPts val="2200"/>
            </a:pPr>
            <a:endParaRPr lang="en-US" sz="2000" dirty="0"/>
          </a:p>
          <a:p>
            <a:pPr marL="1257300" lvl="2">
              <a:spcBef>
                <a:spcPts val="440"/>
              </a:spcBef>
              <a:buSzPts val="2200"/>
            </a:pPr>
            <a:r>
              <a:rPr lang="en-US" sz="2000" dirty="0"/>
              <a:t>Summary of published studies: https://www.cstsonline.org/whats-new/wn-armystarrs</a:t>
            </a:r>
            <a:endParaRPr sz="2000" dirty="0"/>
          </a:p>
        </p:txBody>
      </p:sp>
    </p:spTree>
    <p:extLst>
      <p:ext uri="{BB962C8B-B14F-4D97-AF65-F5344CB8AC3E}">
        <p14:creationId xmlns:p14="http://schemas.microsoft.com/office/powerpoint/2010/main" val="75342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3657600" y="228600"/>
            <a:ext cx="5181599"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a:t>STARRS Family of Studies</a:t>
            </a:r>
            <a:br>
              <a:rPr lang="en-US" sz="2800" dirty="0"/>
            </a:br>
            <a:r>
              <a:rPr lang="en-US" sz="1800" dirty="0"/>
              <a:t>(and Studies Based on STARRS Public Data)</a:t>
            </a:r>
            <a:endParaRPr sz="1800" dirty="0"/>
          </a:p>
        </p:txBody>
      </p:sp>
      <p:sp>
        <p:nvSpPr>
          <p:cNvPr id="158" name="Google Shape;158;p12"/>
          <p:cNvSpPr txBox="1">
            <a:spLocks noGrp="1"/>
          </p:cNvSpPr>
          <p:nvPr>
            <p:ph type="body" idx="1"/>
          </p:nvPr>
        </p:nvSpPr>
        <p:spPr>
          <a:xfrm>
            <a:off x="533401" y="1295400"/>
            <a:ext cx="8077200" cy="495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n-US" sz="1600" u="sng" dirty="0"/>
              <a:t>STARRS Funded</a:t>
            </a:r>
            <a:r>
              <a:rPr lang="en-US" sz="1600" dirty="0"/>
              <a:t>:</a:t>
            </a:r>
            <a:endParaRPr dirty="0"/>
          </a:p>
          <a:p>
            <a:pPr marL="684213" lvl="1" indent="-342900" algn="l" rtl="0">
              <a:spcBef>
                <a:spcPts val="320"/>
              </a:spcBef>
              <a:spcAft>
                <a:spcPts val="0"/>
              </a:spcAft>
              <a:buClr>
                <a:schemeClr val="dk1"/>
              </a:buClr>
              <a:buSzPts val="1600"/>
              <a:buFont typeface="Calibri"/>
              <a:buAutoNum type="arabicParenR"/>
            </a:pPr>
            <a:r>
              <a:rPr lang="en-US" sz="1600" dirty="0"/>
              <a:t>Army STARRS studies: baseline - analysis ongoing</a:t>
            </a:r>
            <a:endParaRPr dirty="0"/>
          </a:p>
          <a:p>
            <a:pPr marL="684213" lvl="1" indent="-342900" algn="l" rtl="0">
              <a:spcBef>
                <a:spcPts val="320"/>
              </a:spcBef>
              <a:spcAft>
                <a:spcPts val="0"/>
              </a:spcAft>
              <a:buClr>
                <a:schemeClr val="dk1"/>
              </a:buClr>
              <a:buSzPts val="1600"/>
              <a:buFont typeface="Calibri"/>
              <a:buAutoNum type="arabicParenR"/>
            </a:pPr>
            <a:r>
              <a:rPr lang="en-US" sz="1600" dirty="0"/>
              <a:t>STARRS-LS studies: continuation &amp; new follow-up surveys</a:t>
            </a:r>
            <a:endParaRPr dirty="0"/>
          </a:p>
          <a:p>
            <a:pPr marL="1027112" lvl="2" indent="-342900" algn="l" rtl="0">
              <a:spcBef>
                <a:spcPts val="320"/>
              </a:spcBef>
              <a:spcAft>
                <a:spcPts val="0"/>
              </a:spcAft>
              <a:buClr>
                <a:schemeClr val="dk1"/>
              </a:buClr>
              <a:buSzPts val="1600"/>
              <a:buFont typeface="Calibri"/>
              <a:buAutoNum type="alphaLcParenR"/>
            </a:pPr>
            <a:r>
              <a:rPr lang="en-US" sz="1600" dirty="0"/>
              <a:t>Waves 1 &amp; 2 - data collection completed; analysis ongoing</a:t>
            </a:r>
            <a:endParaRPr dirty="0"/>
          </a:p>
          <a:p>
            <a:pPr marL="1027112" lvl="2" indent="-342900" algn="l" rtl="0">
              <a:spcBef>
                <a:spcPts val="320"/>
              </a:spcBef>
              <a:spcAft>
                <a:spcPts val="0"/>
              </a:spcAft>
              <a:buClr>
                <a:schemeClr val="dk1"/>
              </a:buClr>
              <a:buSzPts val="1600"/>
              <a:buFont typeface="Calibri"/>
              <a:buAutoNum type="alphaLcParenR"/>
            </a:pPr>
            <a:r>
              <a:rPr lang="en-US" sz="1600" dirty="0"/>
              <a:t>Waves 3 &amp; 4 - Wave 3 data collection underway; Wave 4 planned</a:t>
            </a:r>
            <a:endParaRPr sz="1600" dirty="0"/>
          </a:p>
          <a:p>
            <a:pPr marL="0" lvl="0" indent="0" algn="l" rtl="0">
              <a:spcBef>
                <a:spcPts val="320"/>
              </a:spcBef>
              <a:spcAft>
                <a:spcPts val="0"/>
              </a:spcAft>
              <a:buClr>
                <a:schemeClr val="dk1"/>
              </a:buClr>
              <a:buSzPts val="1600"/>
              <a:buNone/>
            </a:pPr>
            <a:r>
              <a:rPr lang="en-US" sz="1600" dirty="0"/>
              <a:t>   </a:t>
            </a:r>
            <a:r>
              <a:rPr lang="en-US" sz="1600" u="sng" dirty="0"/>
              <a:t>Non-STARRS Funded (collaborations using STARRS data)</a:t>
            </a:r>
            <a:r>
              <a:rPr lang="en-US" sz="1600" dirty="0"/>
              <a:t>:</a:t>
            </a:r>
            <a:endParaRPr sz="1600" dirty="0"/>
          </a:p>
          <a:p>
            <a:pPr marL="684213" lvl="1" indent="-342900" algn="l" rtl="0">
              <a:spcBef>
                <a:spcPts val="320"/>
              </a:spcBef>
              <a:spcAft>
                <a:spcPts val="0"/>
              </a:spcAft>
              <a:buClr>
                <a:schemeClr val="dk1"/>
              </a:buClr>
              <a:buSzPts val="1600"/>
              <a:buFont typeface="Calibri"/>
              <a:buAutoNum type="arabicParenR"/>
            </a:pPr>
            <a:r>
              <a:rPr lang="en-US" sz="1600" dirty="0"/>
              <a:t>Sexual trauma study (Harvard) - completed</a:t>
            </a:r>
            <a:endParaRPr dirty="0"/>
          </a:p>
          <a:p>
            <a:pPr marL="684213" lvl="1" indent="-342900" algn="l" rtl="0">
              <a:spcBef>
                <a:spcPts val="320"/>
              </a:spcBef>
              <a:spcAft>
                <a:spcPts val="0"/>
              </a:spcAft>
              <a:buClr>
                <a:schemeClr val="dk1"/>
              </a:buClr>
              <a:buSzPts val="1600"/>
              <a:buFont typeface="Calibri"/>
              <a:buAutoNum type="arabicParenR"/>
            </a:pPr>
            <a:r>
              <a:rPr lang="en-US" sz="1600" dirty="0"/>
              <a:t>Workplace violence study (Harvard) - completed</a:t>
            </a:r>
            <a:endParaRPr dirty="0"/>
          </a:p>
          <a:p>
            <a:pPr marL="684213" lvl="1" indent="-342900" algn="l" rtl="0">
              <a:spcBef>
                <a:spcPts val="320"/>
              </a:spcBef>
              <a:spcAft>
                <a:spcPts val="0"/>
              </a:spcAft>
              <a:buClr>
                <a:schemeClr val="dk1"/>
              </a:buClr>
              <a:buSzPts val="1600"/>
              <a:buFont typeface="Calibri"/>
              <a:buAutoNum type="arabicParenR"/>
            </a:pPr>
            <a:r>
              <a:rPr lang="en-US" sz="1600" dirty="0"/>
              <a:t>SOF collaboration (USU &amp; SOCOM) - completed</a:t>
            </a:r>
            <a:endParaRPr dirty="0"/>
          </a:p>
          <a:p>
            <a:pPr marL="684213" lvl="1" indent="-342900" algn="l" rtl="0">
              <a:spcBef>
                <a:spcPts val="320"/>
              </a:spcBef>
              <a:spcAft>
                <a:spcPts val="0"/>
              </a:spcAft>
              <a:buClr>
                <a:schemeClr val="dk1"/>
              </a:buClr>
              <a:buSzPts val="1600"/>
              <a:buFont typeface="Calibri"/>
              <a:buAutoNum type="arabicParenR"/>
            </a:pPr>
            <a:r>
              <a:rPr lang="en-US" sz="1600" dirty="0"/>
              <a:t>GWAS of risk tolerance &amp; risky behaviors (UCSD &amp; SSGAC) - completed</a:t>
            </a:r>
            <a:endParaRPr sz="1600" dirty="0"/>
          </a:p>
          <a:p>
            <a:pPr marL="684213" lvl="1" indent="-342900" algn="l" rtl="0">
              <a:spcBef>
                <a:spcPts val="320"/>
              </a:spcBef>
              <a:spcAft>
                <a:spcPts val="0"/>
              </a:spcAft>
              <a:buClr>
                <a:schemeClr val="dk1"/>
              </a:buClr>
              <a:buSzPts val="1600"/>
              <a:buFont typeface="Calibri"/>
              <a:buAutoNum type="arabicParenR"/>
            </a:pPr>
            <a:r>
              <a:rPr lang="en-US" sz="1600" dirty="0"/>
              <a:t>PTSD &amp; sleep disorders study (USU &amp; WRNMMC) - ongoing</a:t>
            </a:r>
            <a:endParaRPr dirty="0"/>
          </a:p>
          <a:p>
            <a:pPr marL="684213" lvl="1" indent="-342900" algn="l" rtl="0">
              <a:spcBef>
                <a:spcPts val="320"/>
              </a:spcBef>
              <a:spcAft>
                <a:spcPts val="0"/>
              </a:spcAft>
              <a:buClr>
                <a:schemeClr val="dk1"/>
              </a:buClr>
              <a:buSzPts val="1600"/>
              <a:buFont typeface="Calibri"/>
              <a:buAutoNum type="arabicParenR"/>
            </a:pPr>
            <a:r>
              <a:rPr lang="en-US" sz="1600" dirty="0"/>
              <a:t>Whole genome sequencing studies (USU APG Dept.) - ongoing</a:t>
            </a:r>
            <a:endParaRPr dirty="0"/>
          </a:p>
          <a:p>
            <a:pPr marL="684213" lvl="1" indent="-342900" algn="l" rtl="0">
              <a:spcBef>
                <a:spcPts val="320"/>
              </a:spcBef>
              <a:spcAft>
                <a:spcPts val="0"/>
              </a:spcAft>
              <a:buClr>
                <a:schemeClr val="dk1"/>
              </a:buClr>
              <a:buSzPts val="1600"/>
              <a:buFont typeface="Calibri"/>
              <a:buAutoNum type="arabicParenR"/>
            </a:pPr>
            <a:r>
              <a:rPr lang="en-US" sz="1600" dirty="0"/>
              <a:t>PTSD genetic studies (UCSD &amp; NIMH-PGC) - ongoing</a:t>
            </a:r>
            <a:endParaRPr dirty="0"/>
          </a:p>
          <a:p>
            <a:pPr marL="684213" lvl="1" indent="-342900" algn="l" rtl="0">
              <a:spcBef>
                <a:spcPts val="320"/>
              </a:spcBef>
              <a:spcAft>
                <a:spcPts val="0"/>
              </a:spcAft>
              <a:buClr>
                <a:schemeClr val="dk1"/>
              </a:buClr>
              <a:buSzPts val="1600"/>
              <a:buFont typeface="Calibri"/>
              <a:buAutoNum type="arabicParenR"/>
            </a:pPr>
            <a:r>
              <a:rPr lang="en-US" sz="1600" dirty="0"/>
              <a:t>Other genetic &amp; epigenetic studies (UCSD) - ongoing</a:t>
            </a:r>
            <a:endParaRPr dirty="0"/>
          </a:p>
          <a:p>
            <a:pPr marL="684213" lvl="1" indent="-342900" algn="l" rtl="0">
              <a:spcBef>
                <a:spcPts val="320"/>
              </a:spcBef>
              <a:spcAft>
                <a:spcPts val="0"/>
              </a:spcAft>
              <a:buClr>
                <a:schemeClr val="dk1"/>
              </a:buClr>
              <a:buSzPts val="1600"/>
              <a:buFont typeface="Calibri"/>
              <a:buAutoNum type="arabicParenR"/>
            </a:pPr>
            <a:r>
              <a:rPr lang="en-US" sz="1600" dirty="0"/>
              <a:t>Firearms behavioral practices &amp; suicide risk (USU &amp; CDC) – ongoing</a:t>
            </a:r>
          </a:p>
          <a:p>
            <a:pPr marL="684213" lvl="1" indent="-342900" algn="l" rtl="0">
              <a:spcBef>
                <a:spcPts val="320"/>
              </a:spcBef>
              <a:spcAft>
                <a:spcPts val="0"/>
              </a:spcAft>
              <a:buClr>
                <a:schemeClr val="dk1"/>
              </a:buClr>
              <a:buSzPts val="1600"/>
              <a:buFont typeface="Calibri"/>
              <a:buAutoNum type="arabicParenR"/>
            </a:pPr>
            <a:endParaRPr lang="en-US" sz="1600" dirty="0"/>
          </a:p>
          <a:p>
            <a:pPr marL="341313" lvl="1" indent="0" algn="l" rtl="0">
              <a:spcBef>
                <a:spcPts val="320"/>
              </a:spcBef>
              <a:spcAft>
                <a:spcPts val="0"/>
              </a:spcAft>
              <a:buClr>
                <a:schemeClr val="dk1"/>
              </a:buClr>
              <a:buSzPts val="1600"/>
              <a:buNone/>
            </a:pPr>
            <a:r>
              <a:rPr lang="en-US" sz="1600" dirty="0"/>
              <a:t>(Non Family Members: Studies by 49 approved users of STARRS public data at ICPSR)</a:t>
            </a:r>
            <a:endParaRPr dirty="0"/>
          </a:p>
        </p:txBody>
      </p:sp>
    </p:spTree>
    <p:extLst>
      <p:ext uri="{BB962C8B-B14F-4D97-AF65-F5344CB8AC3E}">
        <p14:creationId xmlns:p14="http://schemas.microsoft.com/office/powerpoint/2010/main" val="60723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0" y="76200"/>
            <a:ext cx="3657600" cy="1143000"/>
          </a:xfrm>
        </p:spPr>
        <p:txBody>
          <a:bodyPr/>
          <a:lstStyle/>
          <a:p>
            <a:r>
              <a:rPr lang="en-US" sz="2400" dirty="0">
                <a:latin typeface="+mn-lt"/>
              </a:rPr>
              <a:t>Suicide Rates</a:t>
            </a:r>
            <a:br>
              <a:rPr lang="en-US" sz="1600" dirty="0">
                <a:solidFill>
                  <a:prstClr val="white">
                    <a:lumMod val="50000"/>
                  </a:prstClr>
                </a:solidFill>
                <a:latin typeface="+mn-lt"/>
                <a:ea typeface="ＭＳ Ｐゴシック" charset="0"/>
              </a:rPr>
            </a:br>
            <a:r>
              <a:rPr lang="en-US" sz="1600" dirty="0">
                <a:solidFill>
                  <a:prstClr val="white">
                    <a:lumMod val="50000"/>
                  </a:prstClr>
                </a:solidFill>
                <a:latin typeface="+mn-lt"/>
                <a:ea typeface="ＭＳ Ｐゴシック" charset="0"/>
              </a:rPr>
              <a:t>(Enlisted Regular Army, 2004-2009)</a:t>
            </a:r>
            <a:endParaRPr lang="en-US" sz="1600" dirty="0">
              <a:latin typeface="+mn-lt"/>
            </a:endParaRPr>
          </a:p>
        </p:txBody>
      </p:sp>
      <p:graphicFrame>
        <p:nvGraphicFramePr>
          <p:cNvPr id="6" name="Chart 5"/>
          <p:cNvGraphicFramePr>
            <a:graphicFrameLocks noGrp="1"/>
          </p:cNvGraphicFramePr>
          <p:nvPr>
            <p:extLst/>
          </p:nvPr>
        </p:nvGraphicFramePr>
        <p:xfrm>
          <a:off x="240821" y="1219200"/>
          <a:ext cx="8662358"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867400" y="5943600"/>
            <a:ext cx="2743200" cy="246221"/>
          </a:xfrm>
          <a:prstGeom prst="rect">
            <a:avLst/>
          </a:prstGeom>
        </p:spPr>
        <p:txBody>
          <a:bodyPr wrap="square">
            <a:spAutoFit/>
          </a:bodyPr>
          <a:lstStyle/>
          <a:p>
            <a:pPr algn="ctr" eaLnBrk="0" fontAlgn="base" hangingPunct="0">
              <a:spcBef>
                <a:spcPct val="0"/>
              </a:spcBef>
              <a:spcAft>
                <a:spcPct val="0"/>
              </a:spcAft>
            </a:pPr>
            <a:r>
              <a:rPr lang="en-US" sz="1000" b="1" dirty="0">
                <a:solidFill>
                  <a:srgbClr val="222222"/>
                </a:solidFill>
                <a:latin typeface="arial" panose="020B0604020202020204" pitchFamily="34" charset="0"/>
                <a:ea typeface="ＭＳ Ｐゴシック" pitchFamily="34" charset="-128"/>
              </a:rPr>
              <a:t>Gilman, et al. Psychological Medicine</a:t>
            </a:r>
            <a:r>
              <a:rPr lang="en-US" sz="1000" b="1" i="1" dirty="0">
                <a:solidFill>
                  <a:srgbClr val="222222"/>
                </a:solidFill>
                <a:latin typeface="arial" panose="020B0604020202020204" pitchFamily="34" charset="0"/>
                <a:ea typeface="ＭＳ Ｐゴシック" pitchFamily="34" charset="-128"/>
              </a:rPr>
              <a:t>, </a:t>
            </a:r>
            <a:r>
              <a:rPr lang="en-US" sz="1000" b="1" dirty="0">
                <a:solidFill>
                  <a:srgbClr val="222222"/>
                </a:solidFill>
                <a:latin typeface="arial" panose="020B0604020202020204" pitchFamily="34" charset="0"/>
                <a:ea typeface="ＭＳ Ｐゴシック" pitchFamily="34" charset="-128"/>
              </a:rPr>
              <a:t>2014</a:t>
            </a:r>
            <a:endParaRPr lang="en-US" sz="1000" b="1" dirty="0">
              <a:solidFill>
                <a:srgbClr val="FFFF00"/>
              </a:solidFill>
              <a:latin typeface="Arial" pitchFamily="34" charset="0"/>
              <a:ea typeface="ＭＳ Ｐゴシック" pitchFamily="34" charset="-128"/>
            </a:endParaRPr>
          </a:p>
        </p:txBody>
      </p:sp>
    </p:spTree>
    <p:extLst>
      <p:ext uri="{BB962C8B-B14F-4D97-AF65-F5344CB8AC3E}">
        <p14:creationId xmlns:p14="http://schemas.microsoft.com/office/powerpoint/2010/main" val="169791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8335-33D2-33A4-D98D-115A50AE0912}"/>
              </a:ext>
            </a:extLst>
          </p:cNvPr>
          <p:cNvSpPr txBox="1"/>
          <p:nvPr/>
        </p:nvSpPr>
        <p:spPr>
          <a:xfrm>
            <a:off x="1333500" y="2971800"/>
            <a:ext cx="6477000" cy="2308324"/>
          </a:xfrm>
          <a:prstGeom prst="rect">
            <a:avLst/>
          </a:prstGeom>
          <a:noFill/>
        </p:spPr>
        <p:txBody>
          <a:bodyPr wrap="square">
            <a:spAutoFit/>
          </a:bodyPr>
          <a:lstStyle/>
          <a:p>
            <a:r>
              <a:rPr lang="en-US" sz="2400" dirty="0">
                <a:effectLst/>
                <a:latin typeface="ArialMT"/>
              </a:rPr>
              <a:t>The opinions and assertions expressed herein are those of the author(s) and do not reflect the official policy or position of the Uniformed Services University of the Health Sciences or the Department </a:t>
            </a:r>
            <a:endParaRPr lang="en-US" dirty="0">
              <a:effectLst/>
            </a:endParaRPr>
          </a:p>
          <a:p>
            <a:r>
              <a:rPr lang="en-US" sz="2400" dirty="0">
                <a:effectLst/>
                <a:latin typeface="ArialMT"/>
              </a:rPr>
              <a:t>of Defense. </a:t>
            </a:r>
            <a:endParaRPr lang="en-US" dirty="0">
              <a:effectLst/>
            </a:endParaRPr>
          </a:p>
        </p:txBody>
      </p:sp>
      <p:sp>
        <p:nvSpPr>
          <p:cNvPr id="6" name="TextBox 5">
            <a:extLst>
              <a:ext uri="{FF2B5EF4-FFF2-40B4-BE49-F238E27FC236}">
                <a16:creationId xmlns:a16="http://schemas.microsoft.com/office/drawing/2014/main" id="{2884F5F6-DE46-D59E-F07D-A912F9629928}"/>
              </a:ext>
            </a:extLst>
          </p:cNvPr>
          <p:cNvSpPr txBox="1"/>
          <p:nvPr/>
        </p:nvSpPr>
        <p:spPr>
          <a:xfrm>
            <a:off x="3759918" y="2286000"/>
            <a:ext cx="1624163" cy="461665"/>
          </a:xfrm>
          <a:prstGeom prst="rect">
            <a:avLst/>
          </a:prstGeom>
          <a:noFill/>
        </p:spPr>
        <p:txBody>
          <a:bodyPr wrap="none" rtlCol="0">
            <a:spAutoFit/>
          </a:bodyPr>
          <a:lstStyle/>
          <a:p>
            <a:r>
              <a:rPr lang="en-US" dirty="0"/>
              <a:t>Disclaimer</a:t>
            </a:r>
          </a:p>
        </p:txBody>
      </p:sp>
    </p:spTree>
    <p:extLst>
      <p:ext uri="{BB962C8B-B14F-4D97-AF65-F5344CB8AC3E}">
        <p14:creationId xmlns:p14="http://schemas.microsoft.com/office/powerpoint/2010/main" val="142044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267200" y="150564"/>
            <a:ext cx="4038600" cy="1057275"/>
          </a:xfrm>
        </p:spPr>
        <p:txBody>
          <a:bodyPr/>
          <a:lstStyle/>
          <a:p>
            <a:r>
              <a:rPr lang="en-US" sz="2400" dirty="0">
                <a:latin typeface="+mn-lt"/>
              </a:rPr>
              <a:t>Suicide Attempt Rates</a:t>
            </a:r>
            <a:br>
              <a:rPr lang="en-US" sz="1600" dirty="0">
                <a:solidFill>
                  <a:prstClr val="white">
                    <a:lumMod val="50000"/>
                  </a:prstClr>
                </a:solidFill>
                <a:latin typeface="+mn-lt"/>
                <a:ea typeface="ＭＳ Ｐゴシック" charset="0"/>
              </a:rPr>
            </a:br>
            <a:r>
              <a:rPr lang="en-US" sz="1600" dirty="0">
                <a:solidFill>
                  <a:prstClr val="white">
                    <a:lumMod val="50000"/>
                  </a:prstClr>
                </a:solidFill>
                <a:latin typeface="+mn-lt"/>
                <a:ea typeface="ＭＳ Ｐゴシック" charset="0"/>
              </a:rPr>
              <a:t>(Enlisted Regular Army, 2004-2009)</a:t>
            </a:r>
            <a:endParaRPr lang="en-US" sz="1600" dirty="0">
              <a:latin typeface="+mn-lt"/>
            </a:endParaRPr>
          </a:p>
        </p:txBody>
      </p:sp>
      <p:graphicFrame>
        <p:nvGraphicFramePr>
          <p:cNvPr id="6" name="Chart 5"/>
          <p:cNvGraphicFramePr>
            <a:graphicFrameLocks noGrp="1"/>
          </p:cNvGraphicFramePr>
          <p:nvPr>
            <p:extLst/>
          </p:nvPr>
        </p:nvGraphicFramePr>
        <p:xfrm>
          <a:off x="329242" y="1219200"/>
          <a:ext cx="866235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3400" y="5943600"/>
            <a:ext cx="184731" cy="461665"/>
          </a:xfrm>
          <a:prstGeom prst="rect">
            <a:avLst/>
          </a:prstGeom>
          <a:noFill/>
        </p:spPr>
        <p:txBody>
          <a:bodyPr wrap="none" rtlCol="0">
            <a:spAutoFit/>
          </a:bodyPr>
          <a:lstStyle/>
          <a:p>
            <a:pPr algn="ctr" eaLnBrk="0" fontAlgn="base" hangingPunct="0">
              <a:spcBef>
                <a:spcPct val="0"/>
              </a:spcBef>
              <a:spcAft>
                <a:spcPct val="0"/>
              </a:spcAft>
            </a:pPr>
            <a:endParaRPr lang="en-US" sz="3200" b="1" dirty="0">
              <a:solidFill>
                <a:srgbClr val="FFFF00"/>
              </a:solidFill>
              <a:latin typeface="Arial" pitchFamily="34" charset="0"/>
              <a:ea typeface="ＭＳ Ｐゴシック" pitchFamily="34" charset="-128"/>
            </a:endParaRPr>
          </a:p>
        </p:txBody>
      </p:sp>
      <p:sp>
        <p:nvSpPr>
          <p:cNvPr id="4" name="Rectangle 1"/>
          <p:cNvSpPr>
            <a:spLocks noChangeArrowheads="1"/>
          </p:cNvSpPr>
          <p:nvPr/>
        </p:nvSpPr>
        <p:spPr bwMode="auto">
          <a:xfrm>
            <a:off x="6286500" y="5943600"/>
            <a:ext cx="24384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pl-PL" sz="1000" b="1" dirty="0">
                <a:solidFill>
                  <a:prstClr val="black"/>
                </a:solidFill>
                <a:ea typeface="ＭＳ Ｐゴシック" pitchFamily="34" charset="-128"/>
              </a:rPr>
              <a:t>Ursano</a:t>
            </a:r>
            <a:r>
              <a:rPr lang="en-US" sz="1000" b="1" dirty="0">
                <a:solidFill>
                  <a:prstClr val="black"/>
                </a:solidFill>
                <a:ea typeface="ＭＳ Ｐゴシック" pitchFamily="34" charset="-128"/>
              </a:rPr>
              <a:t>,</a:t>
            </a:r>
            <a:r>
              <a:rPr lang="pl-PL" sz="1000" b="1" dirty="0">
                <a:solidFill>
                  <a:prstClr val="black"/>
                </a:solidFill>
                <a:ea typeface="ＭＳ Ｐゴシック" pitchFamily="34" charset="-128"/>
              </a:rPr>
              <a:t> et al</a:t>
            </a:r>
            <a:r>
              <a:rPr lang="en-US" sz="1000" b="1" dirty="0">
                <a:solidFill>
                  <a:prstClr val="black"/>
                </a:solidFill>
                <a:ea typeface="ＭＳ Ｐゴシック" pitchFamily="34" charset="-128"/>
              </a:rPr>
              <a:t>.</a:t>
            </a:r>
            <a:r>
              <a:rPr lang="pl-PL" sz="1000" b="1" dirty="0">
                <a:solidFill>
                  <a:prstClr val="black"/>
                </a:solidFill>
                <a:ea typeface="ＭＳ Ｐゴシック" pitchFamily="34" charset="-128"/>
              </a:rPr>
              <a:t> JAMA Psychiatry, 2016</a:t>
            </a:r>
            <a:r>
              <a:rPr lang="en-US" altLang="en-US" sz="1000" dirty="0">
                <a:solidFill>
                  <a:srgbClr val="222222"/>
                </a:solidFill>
                <a:ea typeface="ＭＳ Ｐゴシック" pitchFamily="34" charset="-128"/>
                <a:cs typeface="Arial" panose="020B0604020202020204" pitchFamily="34" charset="0"/>
              </a:rPr>
              <a:t>  </a:t>
            </a:r>
          </a:p>
        </p:txBody>
      </p:sp>
      <p:pic>
        <p:nvPicPr>
          <p:cNvPr id="1026" name="Picture 2" descr="https://ssl.gstatic.com/ui/v1/icons/mail/images/cleardo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l.gstatic.com/ui/v1/icons/mail/images/cleardo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1524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34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28600"/>
            <a:ext cx="3953462" cy="1066800"/>
          </a:xfrm>
        </p:spPr>
        <p:txBody>
          <a:bodyPr/>
          <a:lstStyle/>
          <a:p>
            <a:r>
              <a:rPr lang="en-US" sz="2400" dirty="0"/>
              <a:t>WHEN:…Suicide Attempt Risk by </a:t>
            </a:r>
            <a:br>
              <a:rPr lang="en-US" sz="2400" dirty="0"/>
            </a:br>
            <a:r>
              <a:rPr lang="en-US" sz="2400" dirty="0"/>
              <a:t>Time in Service </a:t>
            </a:r>
            <a:br>
              <a:rPr lang="en-US" sz="2400" dirty="0"/>
            </a:br>
            <a:r>
              <a:rPr lang="en-US" sz="2400" dirty="0"/>
              <a:t>(HADS 2004-2009)</a:t>
            </a:r>
          </a:p>
        </p:txBody>
      </p:sp>
      <p:sp>
        <p:nvSpPr>
          <p:cNvPr id="4" name="TextBox 3"/>
          <p:cNvSpPr txBox="1"/>
          <p:nvPr/>
        </p:nvSpPr>
        <p:spPr>
          <a:xfrm>
            <a:off x="4876800" y="6323682"/>
            <a:ext cx="2783839" cy="276999"/>
          </a:xfrm>
          <a:prstGeom prst="rect">
            <a:avLst/>
          </a:prstGeom>
          <a:noFill/>
        </p:spPr>
        <p:txBody>
          <a:bodyPr wrap="none" rtlCol="0">
            <a:spAutoFit/>
          </a:bodyPr>
          <a:lstStyle/>
          <a:p>
            <a:pPr algn="ctr" eaLnBrk="0" fontAlgn="base" hangingPunct="0">
              <a:spcBef>
                <a:spcPct val="0"/>
              </a:spcBef>
              <a:spcAft>
                <a:spcPct val="0"/>
              </a:spcAft>
            </a:pPr>
            <a:r>
              <a:rPr lang="en-US" sz="1200" dirty="0" err="1">
                <a:solidFill>
                  <a:prstClr val="black"/>
                </a:solidFill>
                <a:latin typeface="Arial" pitchFamily="34" charset="0"/>
                <a:ea typeface="ＭＳ Ｐゴシック" pitchFamily="34" charset="-128"/>
              </a:rPr>
              <a:t>Ursano</a:t>
            </a:r>
            <a:r>
              <a:rPr lang="en-US" sz="1200" dirty="0">
                <a:solidFill>
                  <a:prstClr val="black"/>
                </a:solidFill>
                <a:latin typeface="Arial" pitchFamily="34" charset="0"/>
                <a:ea typeface="ＭＳ Ｐゴシック" pitchFamily="34" charset="-128"/>
              </a:rPr>
              <a:t> et al. (2015). </a:t>
            </a:r>
            <a:r>
              <a:rPr lang="en-US" sz="1200" i="1" dirty="0">
                <a:solidFill>
                  <a:prstClr val="black"/>
                </a:solidFill>
                <a:latin typeface="Arial" pitchFamily="34" charset="0"/>
                <a:ea typeface="ＭＳ Ｐゴシック" pitchFamily="34" charset="-128"/>
              </a:rPr>
              <a:t>JAMA Psychiatry</a:t>
            </a:r>
          </a:p>
        </p:txBody>
      </p:sp>
      <p:pic>
        <p:nvPicPr>
          <p:cNvPr id="11" name="Picture 10" descr="EDITED_Hazards_All_Enlisted_Officer_0112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31065"/>
            <a:ext cx="8025811" cy="5181600"/>
          </a:xfrm>
          <a:prstGeom prst="rect">
            <a:avLst/>
          </a:prstGeom>
        </p:spPr>
      </p:pic>
    </p:spTree>
    <p:extLst>
      <p:ext uri="{BB962C8B-B14F-4D97-AF65-F5344CB8AC3E}">
        <p14:creationId xmlns:p14="http://schemas.microsoft.com/office/powerpoint/2010/main" val="373266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800" dirty="0"/>
              <a:t>Hay Stacks…</a:t>
            </a:r>
          </a:p>
        </p:txBody>
      </p:sp>
    </p:spTree>
    <p:extLst>
      <p:ext uri="{BB962C8B-B14F-4D97-AF65-F5344CB8AC3E}">
        <p14:creationId xmlns:p14="http://schemas.microsoft.com/office/powerpoint/2010/main" val="104662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Concentration of Risk</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1"/>
            <a:ext cx="847721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57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181599" cy="1143000"/>
          </a:xfrm>
        </p:spPr>
        <p:txBody>
          <a:bodyPr/>
          <a:lstStyle/>
          <a:p>
            <a:r>
              <a:rPr lang="en-US" sz="2000" dirty="0"/>
              <a:t>WHO:…Suicide Attempt (S.A.) Risk: Combat Arms, Special Forces &amp; Combat Medics (HADS 2004-2009)</a:t>
            </a:r>
          </a:p>
        </p:txBody>
      </p:sp>
      <p:pic>
        <p:nvPicPr>
          <p:cNvPr id="4" name="Content Placeholder 3"/>
          <p:cNvPicPr>
            <a:picLocks noGrp="1" noChangeAspect="1"/>
          </p:cNvPicPr>
          <p:nvPr>
            <p:ph idx="1"/>
          </p:nvPr>
        </p:nvPicPr>
        <p:blipFill>
          <a:blip r:embed="rId3"/>
          <a:stretch>
            <a:fillRect/>
          </a:stretch>
        </p:blipFill>
        <p:spPr>
          <a:xfrm>
            <a:off x="5333999" y="1524000"/>
            <a:ext cx="3505200" cy="4602163"/>
          </a:xfrm>
          <a:prstGeom prst="rect">
            <a:avLst/>
          </a:prstGeom>
        </p:spPr>
      </p:pic>
      <p:sp>
        <p:nvSpPr>
          <p:cNvPr id="5" name="TextBox 4"/>
          <p:cNvSpPr txBox="1"/>
          <p:nvPr/>
        </p:nvSpPr>
        <p:spPr>
          <a:xfrm>
            <a:off x="533400" y="1255146"/>
            <a:ext cx="4038600" cy="5016758"/>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prstClr val="black"/>
                </a:solidFill>
                <a:latin typeface="Arial" pitchFamily="34" charset="0"/>
                <a:ea typeface="ＭＳ Ｐゴシック" pitchFamily="34" charset="-128"/>
              </a:rPr>
              <a:t>Overall: Combat Arms &amp; Combat Medics had higher odds of S.A. (1.2, 1.4), &amp; Special Forces had lower odds (0.3), than other MOSs. MOS associated with S.A. in first 10 years of service, but not beyond.</a:t>
            </a:r>
          </a:p>
          <a:p>
            <a:pPr algn="ctr" eaLnBrk="0" fontAlgn="base" hangingPunct="0">
              <a:spcBef>
                <a:spcPct val="0"/>
              </a:spcBef>
              <a:spcAft>
                <a:spcPct val="0"/>
              </a:spcAft>
            </a:pPr>
            <a:r>
              <a:rPr lang="en-US" sz="1600" b="1" dirty="0">
                <a:solidFill>
                  <a:prstClr val="black"/>
                </a:solidFill>
                <a:latin typeface="Arial" pitchFamily="34" charset="0"/>
                <a:ea typeface="ＭＳ Ｐゴシック" pitchFamily="34" charset="-128"/>
              </a:rPr>
              <a:t> </a:t>
            </a:r>
          </a:p>
          <a:p>
            <a:pPr algn="ctr" eaLnBrk="0" fontAlgn="base" hangingPunct="0">
              <a:spcBef>
                <a:spcPct val="0"/>
              </a:spcBef>
              <a:spcAft>
                <a:spcPct val="0"/>
              </a:spcAft>
            </a:pPr>
            <a:r>
              <a:rPr lang="en-US" sz="1600" b="1" dirty="0">
                <a:solidFill>
                  <a:prstClr val="black"/>
                </a:solidFill>
                <a:latin typeface="Arial" pitchFamily="34" charset="0"/>
                <a:ea typeface="ＭＳ Ｐゴシック" pitchFamily="34" charset="-128"/>
              </a:rPr>
              <a:t>First year of service: Combat Medics had higher odds of S.A. than Combat Arms &amp; other occupations.</a:t>
            </a:r>
          </a:p>
          <a:p>
            <a:pPr algn="ctr" eaLnBrk="0" fontAlgn="base" hangingPunct="0">
              <a:spcBef>
                <a:spcPct val="0"/>
              </a:spcBef>
              <a:spcAft>
                <a:spcPct val="0"/>
              </a:spcAft>
            </a:pPr>
            <a:endParaRPr lang="en-US" sz="1600" b="1" dirty="0">
              <a:solidFill>
                <a:prstClr val="black"/>
              </a:solidFill>
              <a:latin typeface="Arial" pitchFamily="34" charset="0"/>
              <a:ea typeface="ＭＳ Ｐゴシック" pitchFamily="34" charset="-128"/>
            </a:endParaRPr>
          </a:p>
          <a:p>
            <a:pPr algn="ctr" eaLnBrk="0" fontAlgn="base" hangingPunct="0">
              <a:spcBef>
                <a:spcPct val="0"/>
              </a:spcBef>
              <a:spcAft>
                <a:spcPct val="0"/>
              </a:spcAft>
            </a:pPr>
            <a:r>
              <a:rPr lang="en-US" sz="1600" b="1" dirty="0">
                <a:solidFill>
                  <a:prstClr val="black"/>
                </a:solidFill>
                <a:latin typeface="Arial" pitchFamily="34" charset="0"/>
                <a:ea typeface="ＭＳ Ｐゴシック" pitchFamily="34" charset="-128"/>
              </a:rPr>
              <a:t>Deployment: Combat Arms &amp; Combat Medics had higher odds of S.A. than other occupations among those never deployed and those previously deployed. Combat Medics also had higher odds of S.A. among deployed.  </a:t>
            </a:r>
          </a:p>
          <a:p>
            <a:pPr algn="ctr" eaLnBrk="0" fontAlgn="base" hangingPunct="0">
              <a:spcBef>
                <a:spcPct val="0"/>
              </a:spcBef>
              <a:spcAft>
                <a:spcPct val="0"/>
              </a:spcAft>
            </a:pPr>
            <a:r>
              <a:rPr lang="en-US" sz="1600" b="1" dirty="0">
                <a:solidFill>
                  <a:prstClr val="black"/>
                </a:solidFill>
                <a:latin typeface="Arial" pitchFamily="34" charset="0"/>
                <a:ea typeface="ＭＳ Ｐゴシック" pitchFamily="34" charset="-128"/>
              </a:rPr>
              <a:t> </a:t>
            </a:r>
          </a:p>
          <a:p>
            <a:pPr algn="ctr" eaLnBrk="0" fontAlgn="base" hangingPunct="0">
              <a:spcBef>
                <a:spcPct val="0"/>
              </a:spcBef>
              <a:spcAft>
                <a:spcPct val="0"/>
              </a:spcAft>
            </a:pPr>
            <a:r>
              <a:rPr lang="en-US" sz="1600" b="1" dirty="0">
                <a:solidFill>
                  <a:prstClr val="black"/>
                </a:solidFill>
                <a:latin typeface="Arial" pitchFamily="34" charset="0"/>
                <a:ea typeface="ＭＳ Ｐゴシック" pitchFamily="34" charset="-128"/>
              </a:rPr>
              <a:t>Military occupation can inform the understanding of S.A. risk.</a:t>
            </a:r>
          </a:p>
        </p:txBody>
      </p:sp>
      <p:sp>
        <p:nvSpPr>
          <p:cNvPr id="3" name="TextBox 2"/>
          <p:cNvSpPr txBox="1"/>
          <p:nvPr/>
        </p:nvSpPr>
        <p:spPr>
          <a:xfrm>
            <a:off x="5715000" y="6126163"/>
            <a:ext cx="2895600" cy="307777"/>
          </a:xfrm>
          <a:prstGeom prst="rect">
            <a:avLst/>
          </a:prstGeom>
          <a:noFill/>
        </p:spPr>
        <p:txBody>
          <a:bodyPr wrap="square" rtlCol="0">
            <a:spAutoFit/>
          </a:bodyPr>
          <a:lstStyle/>
          <a:p>
            <a:pPr algn="ctr" eaLnBrk="0" fontAlgn="base" hangingPunct="0">
              <a:spcBef>
                <a:spcPct val="0"/>
              </a:spcBef>
              <a:spcAft>
                <a:spcPct val="0"/>
              </a:spcAft>
            </a:pPr>
            <a:r>
              <a:rPr lang="en-US" sz="1400" b="1" dirty="0" err="1">
                <a:solidFill>
                  <a:srgbClr val="FFFF00"/>
                </a:solidFill>
                <a:ea typeface="ＭＳ Ｐゴシック" pitchFamily="34" charset="-128"/>
              </a:rPr>
              <a:t>Ursano</a:t>
            </a:r>
            <a:r>
              <a:rPr lang="en-US" sz="1400" b="1" dirty="0">
                <a:solidFill>
                  <a:srgbClr val="FFFF00"/>
                </a:solidFill>
                <a:ea typeface="ＭＳ Ｐゴシック" pitchFamily="34" charset="-128"/>
              </a:rPr>
              <a:t>, et al. (2017) </a:t>
            </a:r>
            <a:r>
              <a:rPr lang="en-US" sz="1400" b="1" i="1" dirty="0">
                <a:solidFill>
                  <a:srgbClr val="FFFF00"/>
                </a:solidFill>
                <a:ea typeface="ＭＳ Ｐゴシック" pitchFamily="34" charset="-128"/>
              </a:rPr>
              <a:t>BMC Psychiatry</a:t>
            </a:r>
            <a:endParaRPr lang="en-US" sz="1400" b="1" dirty="0">
              <a:solidFill>
                <a:srgbClr val="FFFF00"/>
              </a:solidFill>
              <a:ea typeface="ＭＳ Ｐゴシック" pitchFamily="34" charset="-128"/>
            </a:endParaRPr>
          </a:p>
        </p:txBody>
      </p:sp>
    </p:spTree>
    <p:extLst>
      <p:ext uri="{BB962C8B-B14F-4D97-AF65-F5344CB8AC3E}">
        <p14:creationId xmlns:p14="http://schemas.microsoft.com/office/powerpoint/2010/main" val="3857303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5257800" cy="914400"/>
          </a:xfrm>
        </p:spPr>
        <p:txBody>
          <a:bodyPr/>
          <a:lstStyle/>
          <a:p>
            <a:r>
              <a:rPr lang="en-US" sz="2800" dirty="0"/>
              <a:t>Frequency of IEDs &amp; Suicide Attempts (HADS 2004-2009)</a:t>
            </a:r>
          </a:p>
        </p:txBody>
      </p:sp>
      <p:sp>
        <p:nvSpPr>
          <p:cNvPr id="3" name="Content Placeholder 2"/>
          <p:cNvSpPr>
            <a:spLocks noGrp="1"/>
          </p:cNvSpPr>
          <p:nvPr>
            <p:ph idx="1"/>
          </p:nvPr>
        </p:nvSpPr>
        <p:spPr>
          <a:xfrm>
            <a:off x="228600" y="1276350"/>
            <a:ext cx="8686800" cy="2381250"/>
          </a:xfrm>
        </p:spPr>
        <p:txBody>
          <a:bodyPr/>
          <a:lstStyle/>
          <a:p>
            <a:pPr marL="0" indent="0">
              <a:buNone/>
            </a:pPr>
            <a:r>
              <a:rPr lang="en-US" sz="1200" dirty="0"/>
              <a:t>BLUF: Threat of new weapons may increase stress burden as measured by suicide attempt rate among Soldiers. Targeting risk perception &amp; perceived preparedness, particularly early in a Soldier’s career, may improve psychological resilience &amp; reduce suicide risk.</a:t>
            </a:r>
          </a:p>
          <a:p>
            <a:r>
              <a:rPr lang="en-US" sz="1200" dirty="0"/>
              <a:t>Examined association of monthly IED rates with suicide attempt risk in deployed &amp; non-deployed for all active duty Regular Army suicide attempters (n=9,791) &amp; equal-probability sample of control person-months (n=183,826). </a:t>
            </a:r>
          </a:p>
          <a:p>
            <a:r>
              <a:rPr lang="en-US" sz="1200" dirty="0"/>
              <a:t>Soldiers’ suicide attempt risk increased with increasing numbers of IEDs.</a:t>
            </a:r>
          </a:p>
          <a:p>
            <a:r>
              <a:rPr lang="en-US" sz="1200" dirty="0"/>
              <a:t>Suicide attempt was 26% more likely for each 1,000 IED increase in monthly frequency.</a:t>
            </a:r>
          </a:p>
          <a:p>
            <a:r>
              <a:rPr lang="en-US" sz="1200" dirty="0"/>
              <a:t>Association of IED frequency with suicide attempt was greater for Soldiers in first 2 years of service than for those with 3+ years of service.</a:t>
            </a:r>
          </a:p>
          <a:p>
            <a:r>
              <a:rPr lang="en-US" sz="1200" dirty="0"/>
              <a:t>Among Soldiers in 1</a:t>
            </a:r>
            <a:r>
              <a:rPr lang="en-US" sz="1200" baseline="30000" dirty="0"/>
              <a:t>st</a:t>
            </a:r>
            <a:r>
              <a:rPr lang="en-US" sz="1200" dirty="0"/>
              <a:t> two years of service, association was constant for all 3 deployment statuses.</a:t>
            </a:r>
          </a:p>
          <a:p>
            <a:r>
              <a:rPr lang="en-US" sz="1200" dirty="0"/>
              <a:t>Among Soldiers with 3+ years of service, association was higher for those never deployed &amp; currently deployed, than for those previously deployed.</a:t>
            </a:r>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800100" y="3657600"/>
            <a:ext cx="7543800" cy="2057400"/>
          </a:xfrm>
          <a:prstGeom prst="rect">
            <a:avLst/>
          </a:prstGeom>
          <a:noFill/>
          <a:ln w="9525">
            <a:noFill/>
            <a:miter lim="800000"/>
            <a:headEnd/>
            <a:tailEnd/>
          </a:ln>
        </p:spPr>
      </p:pic>
      <p:sp>
        <p:nvSpPr>
          <p:cNvPr id="5" name="TextBox 4"/>
          <p:cNvSpPr txBox="1"/>
          <p:nvPr/>
        </p:nvSpPr>
        <p:spPr>
          <a:xfrm>
            <a:off x="6019800" y="5884961"/>
            <a:ext cx="2819400" cy="307777"/>
          </a:xfrm>
          <a:prstGeom prst="rect">
            <a:avLst/>
          </a:prstGeom>
          <a:noFill/>
        </p:spPr>
        <p:txBody>
          <a:bodyPr wrap="square" rtlCol="0">
            <a:spAutoFit/>
          </a:bodyPr>
          <a:lstStyle/>
          <a:p>
            <a:pPr algn="ctr" eaLnBrk="0" fontAlgn="base" hangingPunct="0">
              <a:spcBef>
                <a:spcPct val="0"/>
              </a:spcBef>
              <a:spcAft>
                <a:spcPct val="0"/>
              </a:spcAft>
            </a:pPr>
            <a:r>
              <a:rPr lang="en-US" sz="1400" b="1" dirty="0" err="1">
                <a:solidFill>
                  <a:srgbClr val="FFFF00"/>
                </a:solidFill>
                <a:ea typeface="ＭＳ Ｐゴシック" pitchFamily="34" charset="-128"/>
              </a:rPr>
              <a:t>Ursano</a:t>
            </a:r>
            <a:r>
              <a:rPr lang="en-US" sz="1400" b="1" dirty="0">
                <a:solidFill>
                  <a:srgbClr val="FFFF00"/>
                </a:solidFill>
                <a:ea typeface="ＭＳ Ｐゴシック" pitchFamily="34" charset="-128"/>
              </a:rPr>
              <a:t>, et al. (2017) </a:t>
            </a:r>
            <a:r>
              <a:rPr lang="en-US" sz="1400" b="1" i="1" dirty="0">
                <a:solidFill>
                  <a:srgbClr val="FFFF00"/>
                </a:solidFill>
                <a:ea typeface="ＭＳ Ｐゴシック" pitchFamily="34" charset="-128"/>
              </a:rPr>
              <a:t>Military Med</a:t>
            </a:r>
            <a:endParaRPr lang="en-US" sz="1400" b="1" dirty="0">
              <a:solidFill>
                <a:srgbClr val="FFFF00"/>
              </a:solidFill>
              <a:ea typeface="ＭＳ Ｐゴシック" pitchFamily="34" charset="-128"/>
            </a:endParaRPr>
          </a:p>
        </p:txBody>
      </p:sp>
    </p:spTree>
    <p:extLst>
      <p:ext uri="{BB962C8B-B14F-4D97-AF65-F5344CB8AC3E}">
        <p14:creationId xmlns:p14="http://schemas.microsoft.com/office/powerpoint/2010/main" val="246431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7422"/>
            <a:ext cx="5257800" cy="1219200"/>
          </a:xfrm>
        </p:spPr>
        <p:txBody>
          <a:bodyPr/>
          <a:lstStyle/>
          <a:p>
            <a:r>
              <a:rPr lang="en-US" sz="2000" dirty="0"/>
              <a:t>Risk of Suicide Attempt (SA) among Soldiers in Army Units with a History of Suicide Attempts (HADS 2004-2009)</a:t>
            </a:r>
            <a:endParaRPr lang="en-US" sz="2000" b="0" dirty="0">
              <a:latin typeface="+mn-lt"/>
            </a:endParaRPr>
          </a:p>
        </p:txBody>
      </p:sp>
      <p:sp>
        <p:nvSpPr>
          <p:cNvPr id="3" name="Content Placeholder 2"/>
          <p:cNvSpPr>
            <a:spLocks noGrp="1"/>
          </p:cNvSpPr>
          <p:nvPr>
            <p:ph idx="1"/>
          </p:nvPr>
        </p:nvSpPr>
        <p:spPr>
          <a:xfrm>
            <a:off x="457200" y="1333816"/>
            <a:ext cx="4495800" cy="4762183"/>
          </a:xfrm>
          <a:noFill/>
          <a:ln>
            <a:noFill/>
          </a:ln>
        </p:spPr>
        <p:txBody>
          <a:bodyPr/>
          <a:lstStyle/>
          <a:p>
            <a:r>
              <a:rPr lang="en-US" sz="1800" dirty="0"/>
              <a:t>SA risk increased if 1 S.A. in unit in past </a:t>
            </a:r>
            <a:r>
              <a:rPr lang="en-US" sz="1800" dirty="0" err="1"/>
              <a:t>yr</a:t>
            </a:r>
            <a:endParaRPr lang="en-US" sz="1800" dirty="0"/>
          </a:p>
          <a:p>
            <a:r>
              <a:rPr lang="en-US" sz="1800" dirty="0"/>
              <a:t>Odds increased with # of SAs in unit (OR=1.4 with 1 SA; OR=2.3 with 5+ SAs)</a:t>
            </a:r>
          </a:p>
          <a:p>
            <a:r>
              <a:rPr lang="en-US" sz="1800" dirty="0"/>
              <a:t>Association true in combat arms &amp; other MOS</a:t>
            </a:r>
          </a:p>
          <a:p>
            <a:r>
              <a:rPr lang="en-US" sz="1800" dirty="0"/>
              <a:t>Highest risk in small units (1-40 Soldiers)</a:t>
            </a:r>
          </a:p>
          <a:p>
            <a:r>
              <a:rPr lang="en-US" sz="1800" dirty="0"/>
              <a:t>If risk reduced to 0 SAs in unit in past </a:t>
            </a:r>
            <a:r>
              <a:rPr lang="en-US" sz="1800" dirty="0" err="1"/>
              <a:t>yr</a:t>
            </a:r>
            <a:r>
              <a:rPr lang="en-US" sz="1800" dirty="0"/>
              <a:t>, number of SAs would decrease 18.2%</a:t>
            </a:r>
          </a:p>
          <a:p>
            <a:pPr marL="0" indent="0">
              <a:buNone/>
            </a:pPr>
            <a:endParaRPr lang="en-US" sz="1800" dirty="0"/>
          </a:p>
          <a:p>
            <a:pPr marL="0" indent="0">
              <a:buNone/>
            </a:pPr>
            <a:r>
              <a:rPr lang="en-US" sz="1800" dirty="0"/>
              <a:t>Conclusion:</a:t>
            </a:r>
          </a:p>
          <a:p>
            <a:r>
              <a:rPr lang="en-US" sz="1800" b="1" dirty="0"/>
              <a:t>Units with a history of SAs are important targets for preventive interventions</a:t>
            </a:r>
          </a:p>
          <a:p>
            <a:pPr marL="0" indent="0">
              <a:buNone/>
            </a:pPr>
            <a:endParaRPr lang="en-US" sz="1500" dirty="0"/>
          </a:p>
          <a:p>
            <a:pPr marL="0" indent="0">
              <a:buNone/>
            </a:pPr>
            <a:r>
              <a:rPr lang="en-US" sz="1500" dirty="0"/>
              <a:t>Study included all SAs in enlisted Regular Army Soldiers 2004-2009 (n=9,650) and an equal-probability sample of control person-months (n=153,528)</a:t>
            </a:r>
          </a:p>
        </p:txBody>
      </p:sp>
      <p:pic>
        <p:nvPicPr>
          <p:cNvPr id="6" name="Picture 5"/>
          <p:cNvPicPr>
            <a:picLocks noChangeAspect="1"/>
          </p:cNvPicPr>
          <p:nvPr/>
        </p:nvPicPr>
        <p:blipFill>
          <a:blip r:embed="rId2"/>
          <a:stretch>
            <a:fillRect/>
          </a:stretch>
        </p:blipFill>
        <p:spPr>
          <a:xfrm>
            <a:off x="5105400" y="1299487"/>
            <a:ext cx="3509188" cy="2292669"/>
          </a:xfrm>
          <a:prstGeom prst="rect">
            <a:avLst/>
          </a:prstGeom>
        </p:spPr>
      </p:pic>
      <p:pic>
        <p:nvPicPr>
          <p:cNvPr id="7"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665021"/>
            <a:ext cx="3509188" cy="22677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8800" y="6005590"/>
            <a:ext cx="3128188" cy="307777"/>
          </a:xfrm>
          <a:prstGeom prst="rect">
            <a:avLst/>
          </a:prstGeom>
          <a:noFill/>
        </p:spPr>
        <p:txBody>
          <a:bodyPr wrap="square" rtlCol="0">
            <a:spAutoFit/>
          </a:bodyPr>
          <a:lstStyle/>
          <a:p>
            <a:pPr algn="ctr" eaLnBrk="0" fontAlgn="base" hangingPunct="0">
              <a:spcBef>
                <a:spcPct val="20000"/>
              </a:spcBef>
              <a:spcAft>
                <a:spcPct val="0"/>
              </a:spcAft>
            </a:pPr>
            <a:r>
              <a:rPr lang="en-US" sz="1400" b="1" dirty="0" err="1">
                <a:solidFill>
                  <a:prstClr val="black"/>
                </a:solidFill>
                <a:ea typeface="ＭＳ Ｐゴシック" charset="-128"/>
              </a:rPr>
              <a:t>Ursano</a:t>
            </a:r>
            <a:r>
              <a:rPr lang="en-US" sz="1400" b="1" dirty="0">
                <a:solidFill>
                  <a:prstClr val="black"/>
                </a:solidFill>
                <a:ea typeface="ＭＳ Ｐゴシック" charset="-128"/>
              </a:rPr>
              <a:t>, et al. (2017) </a:t>
            </a:r>
            <a:r>
              <a:rPr lang="en-US" sz="1400" b="1" i="1" dirty="0">
                <a:solidFill>
                  <a:prstClr val="black"/>
                </a:solidFill>
                <a:ea typeface="ＭＳ Ｐゴシック" charset="-128"/>
              </a:rPr>
              <a:t>JAMA Psychiatry</a:t>
            </a:r>
          </a:p>
        </p:txBody>
      </p:sp>
    </p:spTree>
    <p:extLst>
      <p:ext uri="{BB962C8B-B14F-4D97-AF65-F5344CB8AC3E}">
        <p14:creationId xmlns:p14="http://schemas.microsoft.com/office/powerpoint/2010/main" val="331911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7422"/>
            <a:ext cx="5257800" cy="1219200"/>
          </a:xfrm>
        </p:spPr>
        <p:txBody>
          <a:bodyPr/>
          <a:lstStyle/>
          <a:p>
            <a:r>
              <a:rPr lang="en-US" sz="2400" dirty="0"/>
              <a:t>Documented Family Violence (FV) and Risk of Suicide Attempt</a:t>
            </a:r>
            <a:br>
              <a:rPr lang="en-US" sz="2400" dirty="0"/>
            </a:br>
            <a:r>
              <a:rPr lang="en-US" sz="2400" dirty="0"/>
              <a:t>(HADS 2004-2009)</a:t>
            </a:r>
            <a:endParaRPr lang="en-US" sz="2400" b="0" dirty="0">
              <a:latin typeface="+mn-lt"/>
            </a:endParaRPr>
          </a:p>
        </p:txBody>
      </p:sp>
      <p:sp>
        <p:nvSpPr>
          <p:cNvPr id="3" name="Content Placeholder 2"/>
          <p:cNvSpPr>
            <a:spLocks noGrp="1"/>
          </p:cNvSpPr>
          <p:nvPr>
            <p:ph idx="1"/>
          </p:nvPr>
        </p:nvSpPr>
        <p:spPr>
          <a:xfrm>
            <a:off x="156210" y="1399163"/>
            <a:ext cx="5029200" cy="4606427"/>
          </a:xfrm>
          <a:noFill/>
          <a:ln>
            <a:noFill/>
          </a:ln>
        </p:spPr>
        <p:txBody>
          <a:bodyPr/>
          <a:lstStyle/>
          <a:p>
            <a:r>
              <a:rPr lang="en-US" sz="1700" dirty="0"/>
              <a:t>Active duty Regular Army enlisted Soldiers (n=9,650 with medically documented SA; n=153,528 control person-months)</a:t>
            </a:r>
          </a:p>
          <a:p>
            <a:pPr lvl="0"/>
            <a:r>
              <a:rPr lang="en-US" sz="1700" dirty="0"/>
              <a:t>Odds of SA were higher for those with a FV history</a:t>
            </a:r>
          </a:p>
          <a:p>
            <a:pPr lvl="0"/>
            <a:r>
              <a:rPr lang="en-US" sz="1700" dirty="0"/>
              <a:t>Odds increased as number of FV events increased</a:t>
            </a:r>
          </a:p>
          <a:p>
            <a:pPr lvl="0"/>
            <a:r>
              <a:rPr lang="en-US" sz="1700" dirty="0"/>
              <a:t>Past-month FV had SA odds ~5 times higher than those with no FV history</a:t>
            </a:r>
          </a:p>
          <a:p>
            <a:pPr lvl="0"/>
            <a:r>
              <a:rPr lang="en-US" sz="1700" dirty="0"/>
              <a:t>SA odds elevated for both perpetrators and victims</a:t>
            </a:r>
          </a:p>
          <a:p>
            <a:pPr lvl="0"/>
            <a:r>
              <a:rPr lang="en-US" sz="1700" dirty="0"/>
              <a:t>For males, higher SA risk in perpetrators than victims</a:t>
            </a:r>
          </a:p>
          <a:p>
            <a:pPr lvl="0"/>
            <a:r>
              <a:rPr lang="en-US" sz="1700" dirty="0"/>
              <a:t>For females, SA risk did not differ between perpetrators &amp; victims</a:t>
            </a:r>
          </a:p>
          <a:p>
            <a:pPr lvl="0"/>
            <a:r>
              <a:rPr lang="en-US" sz="1700" dirty="0"/>
              <a:t>SA risk highest in initial months after 1</a:t>
            </a:r>
            <a:r>
              <a:rPr lang="en-US" sz="1700" baseline="30000" dirty="0"/>
              <a:t>st</a:t>
            </a:r>
            <a:r>
              <a:rPr lang="en-US" sz="1700" dirty="0"/>
              <a:t> FV event</a:t>
            </a:r>
          </a:p>
          <a:p>
            <a:pPr lvl="0"/>
            <a:r>
              <a:rPr lang="en-US" sz="1700" b="1" dirty="0"/>
              <a:t>Conclusion: </a:t>
            </a:r>
            <a:r>
              <a:rPr lang="en-US" sz="1700" dirty="0"/>
              <a:t>FV is an important consideration in understanding risk of SA among Soldiers</a:t>
            </a:r>
          </a:p>
        </p:txBody>
      </p:sp>
      <p:sp>
        <p:nvSpPr>
          <p:cNvPr id="8" name="TextBox 7"/>
          <p:cNvSpPr txBox="1"/>
          <p:nvPr/>
        </p:nvSpPr>
        <p:spPr>
          <a:xfrm>
            <a:off x="5638800" y="6005590"/>
            <a:ext cx="3128188" cy="307777"/>
          </a:xfrm>
          <a:prstGeom prst="rect">
            <a:avLst/>
          </a:prstGeom>
          <a:noFill/>
        </p:spPr>
        <p:txBody>
          <a:bodyPr wrap="square" rtlCol="0">
            <a:spAutoFit/>
          </a:bodyPr>
          <a:lstStyle/>
          <a:p>
            <a:pPr lvl="0" eaLnBrk="0" hangingPunct="0">
              <a:spcBef>
                <a:spcPct val="20000"/>
              </a:spcBef>
            </a:pPr>
            <a:r>
              <a:rPr lang="en-US" sz="1400" dirty="0" err="1">
                <a:solidFill>
                  <a:prstClr val="black"/>
                </a:solidFill>
                <a:latin typeface="Calibri"/>
                <a:ea typeface="ＭＳ Ｐゴシック" charset="-128"/>
              </a:rPr>
              <a:t>Ursano</a:t>
            </a:r>
            <a:r>
              <a:rPr lang="en-US" sz="1400" dirty="0">
                <a:solidFill>
                  <a:prstClr val="black"/>
                </a:solidFill>
                <a:latin typeface="Calibri"/>
                <a:ea typeface="ＭＳ Ｐゴシック" charset="-128"/>
              </a:rPr>
              <a:t>, et al. (2017) </a:t>
            </a:r>
            <a:r>
              <a:rPr lang="en-US" sz="1400" i="1" dirty="0">
                <a:solidFill>
                  <a:prstClr val="black"/>
                </a:solidFill>
                <a:latin typeface="Calibri"/>
                <a:ea typeface="ＭＳ Ｐゴシック" charset="-128"/>
              </a:rPr>
              <a:t>Psychiatry Research</a:t>
            </a:r>
          </a:p>
        </p:txBody>
      </p:sp>
      <p:pic>
        <p:nvPicPr>
          <p:cNvPr id="4" name="Picture 3"/>
          <p:cNvPicPr>
            <a:picLocks noChangeAspect="1"/>
          </p:cNvPicPr>
          <p:nvPr/>
        </p:nvPicPr>
        <p:blipFill>
          <a:blip r:embed="rId2"/>
          <a:stretch>
            <a:fillRect/>
          </a:stretch>
        </p:blipFill>
        <p:spPr>
          <a:xfrm>
            <a:off x="5181600" y="1506655"/>
            <a:ext cx="3878581" cy="4218902"/>
          </a:xfrm>
          <a:prstGeom prst="rect">
            <a:avLst/>
          </a:prstGeom>
        </p:spPr>
      </p:pic>
    </p:spTree>
    <p:extLst>
      <p:ext uri="{BB962C8B-B14F-4D97-AF65-F5344CB8AC3E}">
        <p14:creationId xmlns:p14="http://schemas.microsoft.com/office/powerpoint/2010/main" val="243841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4038600" y="228600"/>
            <a:ext cx="4191000" cy="1037376"/>
          </a:xfrm>
          <a:prstGeom prst="rect">
            <a:avLst/>
          </a:prstGeom>
          <a:noFill/>
          <a:ln>
            <a:noFill/>
          </a:ln>
        </p:spPr>
        <p:txBody>
          <a:bodyPr spcFirstLastPara="1" wrap="square" lIns="91425" tIns="45700" rIns="91425" bIns="45700" anchor="ctr" anchorCtr="0">
            <a:noAutofit/>
          </a:bodyPr>
          <a:lstStyle/>
          <a:p>
            <a:pPr lvl="0" eaLnBrk="1" hangingPunct="1"/>
            <a:r>
              <a:rPr lang="en-US" sz="2800" dirty="0">
                <a:solidFill>
                  <a:prstClr val="black"/>
                </a:solidFill>
                <a:latin typeface="Arial" charset="0"/>
                <a:ea typeface="ＭＳ Ｐゴシック"/>
              </a:rPr>
              <a:t>Why Was STARRS Needed?</a:t>
            </a:r>
            <a:endParaRPr sz="2000" dirty="0"/>
          </a:p>
        </p:txBody>
      </p:sp>
      <p:sp>
        <p:nvSpPr>
          <p:cNvPr id="119" name="Google Shape;119;p6"/>
          <p:cNvSpPr txBox="1">
            <a:spLocks noGrp="1"/>
          </p:cNvSpPr>
          <p:nvPr>
            <p:ph type="body" idx="1"/>
          </p:nvPr>
        </p:nvSpPr>
        <p:spPr>
          <a:xfrm>
            <a:off x="838200" y="2057400"/>
            <a:ext cx="7391400" cy="3429000"/>
          </a:xfrm>
          <a:prstGeom prst="rect">
            <a:avLst/>
          </a:prstGeom>
          <a:noFill/>
          <a:ln>
            <a:noFill/>
          </a:ln>
        </p:spPr>
        <p:txBody>
          <a:bodyPr spcFirstLastPara="1" wrap="square" lIns="91425" tIns="45700" rIns="91425" bIns="45700" anchor="t" anchorCtr="0">
            <a:noAutofit/>
          </a:bodyPr>
          <a:lstStyle/>
          <a:p>
            <a:pPr eaLnBrk="1" hangingPunct="1">
              <a:lnSpc>
                <a:spcPct val="90000"/>
              </a:lnSpc>
              <a:spcAft>
                <a:spcPts val="600"/>
              </a:spcAft>
            </a:pPr>
            <a:r>
              <a:rPr lang="en-US" dirty="0">
                <a:solidFill>
                  <a:prstClr val="black"/>
                </a:solidFill>
                <a:ea typeface="ＭＳ Ｐゴシック"/>
              </a:rPr>
              <a:t>Starting in 2004, there was a rapid &amp; persistent rise in the Army suicide rate. </a:t>
            </a:r>
          </a:p>
          <a:p>
            <a:pPr eaLnBrk="1" hangingPunct="1">
              <a:lnSpc>
                <a:spcPct val="90000"/>
              </a:lnSpc>
              <a:spcAft>
                <a:spcPts val="600"/>
              </a:spcAft>
            </a:pPr>
            <a:endParaRPr lang="en-US" dirty="0">
              <a:solidFill>
                <a:prstClr val="black"/>
              </a:solidFill>
              <a:ea typeface="ＭＳ Ｐゴシック"/>
            </a:endParaRPr>
          </a:p>
          <a:p>
            <a:pPr eaLnBrk="1" hangingPunct="1">
              <a:lnSpc>
                <a:spcPct val="90000"/>
              </a:lnSpc>
              <a:spcAft>
                <a:spcPts val="600"/>
              </a:spcAft>
            </a:pPr>
            <a:r>
              <a:rPr lang="en-US" dirty="0">
                <a:solidFill>
                  <a:prstClr val="black"/>
                </a:solidFill>
                <a:ea typeface="ＭＳ Ｐゴシック"/>
              </a:rPr>
              <a:t>In 2009, something unusual happened: the suicide rate in the Active Duty Army exceeded the rate in the demographically-adjusted civilian population.</a:t>
            </a:r>
          </a:p>
        </p:txBody>
      </p:sp>
    </p:spTree>
    <p:extLst>
      <p:ext uri="{BB962C8B-B14F-4D97-AF65-F5344CB8AC3E}">
        <p14:creationId xmlns:p14="http://schemas.microsoft.com/office/powerpoint/2010/main" val="410815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86" y="152399"/>
            <a:ext cx="4911213" cy="997975"/>
          </a:xfrm>
        </p:spPr>
        <p:txBody>
          <a:bodyPr/>
          <a:lstStyle/>
          <a:p>
            <a:r>
              <a:rPr lang="en-US" sz="2000" dirty="0">
                <a:latin typeface="Arial" pitchFamily="34" charset="0"/>
                <a:cs typeface="Arial" pitchFamily="34" charset="0"/>
              </a:rPr>
              <a:t>Suicide Trends: Active Duty Army &amp; Matched Civilians</a:t>
            </a:r>
            <a:endParaRPr lang="en-US" sz="2000" dirty="0"/>
          </a:p>
        </p:txBody>
      </p:sp>
      <p:pic>
        <p:nvPicPr>
          <p:cNvPr id="1126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0700" y="1600200"/>
            <a:ext cx="8229600" cy="409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3100" y="5728612"/>
            <a:ext cx="7924800" cy="400110"/>
          </a:xfrm>
          <a:prstGeom prst="rect">
            <a:avLst/>
          </a:prstGeom>
          <a:noFill/>
        </p:spPr>
        <p:txBody>
          <a:bodyPr wrap="square" rtlCol="0">
            <a:spAutoFit/>
          </a:bodyPr>
          <a:lstStyle/>
          <a:p>
            <a:pPr algn="l" eaLnBrk="1" hangingPunct="1">
              <a:tabLst>
                <a:tab pos="171450" algn="l"/>
              </a:tabLst>
            </a:pPr>
            <a:r>
              <a:rPr lang="en-US" sz="1000" b="0" dirty="0">
                <a:solidFill>
                  <a:prstClr val="black"/>
                </a:solidFill>
                <a:ea typeface="ＭＳ Ｐゴシック"/>
                <a:cs typeface="Arial" pitchFamily="34" charset="0"/>
              </a:rPr>
              <a:t>* 	Crude suicide rates, using data from Army STARRS (2004-2009) and Army Active Duty Strength reports (2010-2013)</a:t>
            </a:r>
          </a:p>
          <a:p>
            <a:pPr algn="l" eaLnBrk="1" hangingPunct="1">
              <a:tabLst>
                <a:tab pos="171450" algn="l"/>
              </a:tabLst>
            </a:pPr>
            <a:r>
              <a:rPr lang="en-US" sz="1000" b="0" dirty="0">
                <a:solidFill>
                  <a:prstClr val="black"/>
                </a:solidFill>
                <a:ea typeface="ＭＳ Ｐゴシック"/>
                <a:cs typeface="Arial" pitchFamily="34" charset="0"/>
              </a:rPr>
              <a:t>**	Civilian data from Centers for Disease Control, adjusted by Army STARRS to 2004 Army distribution of age, sex and race/ethnicity </a:t>
            </a:r>
          </a:p>
        </p:txBody>
      </p:sp>
    </p:spTree>
    <p:extLst>
      <p:ext uri="{BB962C8B-B14F-4D97-AF65-F5344CB8AC3E}">
        <p14:creationId xmlns:p14="http://schemas.microsoft.com/office/powerpoint/2010/main" val="218198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3886200" y="152400"/>
            <a:ext cx="4419600" cy="1037376"/>
          </a:xfrm>
          <a:prstGeom prst="rect">
            <a:avLst/>
          </a:prstGeom>
          <a:noFill/>
          <a:ln>
            <a:noFill/>
          </a:ln>
        </p:spPr>
        <p:txBody>
          <a:bodyPr spcFirstLastPara="1" wrap="square" lIns="91425" tIns="45700" rIns="91425" bIns="45700" anchor="ctr" anchorCtr="0">
            <a:noAutofit/>
          </a:bodyPr>
          <a:lstStyle/>
          <a:p>
            <a:pPr lvl="0" eaLnBrk="1" hangingPunct="1"/>
            <a:r>
              <a:rPr lang="en-US" sz="2800" dirty="0">
                <a:solidFill>
                  <a:prstClr val="black"/>
                </a:solidFill>
                <a:latin typeface="Arial" charset="0"/>
                <a:ea typeface="ＭＳ Ｐゴシック"/>
              </a:rPr>
              <a:t>Was it due to the Wars?</a:t>
            </a:r>
            <a:endParaRPr sz="2000" dirty="0"/>
          </a:p>
        </p:txBody>
      </p:sp>
      <p:sp>
        <p:nvSpPr>
          <p:cNvPr id="119" name="Google Shape;119;p6"/>
          <p:cNvSpPr txBox="1">
            <a:spLocks noGrp="1"/>
          </p:cNvSpPr>
          <p:nvPr>
            <p:ph type="body" idx="1"/>
          </p:nvPr>
        </p:nvSpPr>
        <p:spPr>
          <a:xfrm>
            <a:off x="609600" y="1981200"/>
            <a:ext cx="7924800" cy="3352800"/>
          </a:xfrm>
          <a:prstGeom prst="rect">
            <a:avLst/>
          </a:prstGeom>
          <a:noFill/>
          <a:ln>
            <a:noFill/>
          </a:ln>
        </p:spPr>
        <p:txBody>
          <a:bodyPr spcFirstLastPara="1" wrap="square" lIns="91425" tIns="45700" rIns="91425" bIns="45700" anchor="t" anchorCtr="0">
            <a:noAutofit/>
          </a:bodyPr>
          <a:lstStyle/>
          <a:p>
            <a:pPr eaLnBrk="1" hangingPunct="1">
              <a:lnSpc>
                <a:spcPct val="90000"/>
              </a:lnSpc>
              <a:spcAft>
                <a:spcPts val="600"/>
              </a:spcAft>
            </a:pPr>
            <a:r>
              <a:rPr lang="en-US" dirty="0">
                <a:solidFill>
                  <a:prstClr val="black"/>
                </a:solidFill>
                <a:ea typeface="ＭＳ Ｐゴシック"/>
              </a:rPr>
              <a:t>The increase in the suicide rate coincided with the wars in Afghanistan and Iraq.</a:t>
            </a:r>
          </a:p>
          <a:p>
            <a:pPr lvl="1" eaLnBrk="1" hangingPunct="1">
              <a:lnSpc>
                <a:spcPct val="90000"/>
              </a:lnSpc>
              <a:spcAft>
                <a:spcPts val="600"/>
              </a:spcAft>
            </a:pPr>
            <a:r>
              <a:rPr lang="en-US" dirty="0">
                <a:solidFill>
                  <a:prstClr val="black"/>
                </a:solidFill>
                <a:ea typeface="ＭＳ Ｐゴシック"/>
              </a:rPr>
              <a:t>Operation Enduring Freedom (OEF)</a:t>
            </a:r>
          </a:p>
          <a:p>
            <a:pPr lvl="1" eaLnBrk="1" hangingPunct="1">
              <a:lnSpc>
                <a:spcPct val="90000"/>
              </a:lnSpc>
              <a:spcAft>
                <a:spcPts val="600"/>
              </a:spcAft>
            </a:pPr>
            <a:r>
              <a:rPr lang="en-US" dirty="0">
                <a:solidFill>
                  <a:prstClr val="black"/>
                </a:solidFill>
                <a:ea typeface="ＭＳ Ｐゴシック"/>
              </a:rPr>
              <a:t>Operation Iraqi Freedom (OIF)</a:t>
            </a:r>
          </a:p>
          <a:p>
            <a:pPr eaLnBrk="1" hangingPunct="1">
              <a:lnSpc>
                <a:spcPct val="90000"/>
              </a:lnSpc>
              <a:spcAft>
                <a:spcPts val="600"/>
              </a:spcAft>
            </a:pPr>
            <a:r>
              <a:rPr lang="en-US" dirty="0">
                <a:solidFill>
                  <a:prstClr val="black"/>
                </a:solidFill>
                <a:ea typeface="ＭＳ Ｐゴシック"/>
              </a:rPr>
              <a:t>Some hypothesized the increase was simply due to the wars.</a:t>
            </a:r>
          </a:p>
        </p:txBody>
      </p:sp>
    </p:spTree>
    <p:extLst>
      <p:ext uri="{BB962C8B-B14F-4D97-AF65-F5344CB8AC3E}">
        <p14:creationId xmlns:p14="http://schemas.microsoft.com/office/powerpoint/2010/main" val="298331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412" y="228600"/>
            <a:ext cx="4842387" cy="754626"/>
          </a:xfrm>
        </p:spPr>
        <p:txBody>
          <a:bodyPr/>
          <a:lstStyle/>
          <a:p>
            <a:r>
              <a:rPr lang="en-US" sz="2400" dirty="0"/>
              <a:t>Active Duty Army Suicide Rates by Deployment Status</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71600"/>
            <a:ext cx="6865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3500" y="5926433"/>
            <a:ext cx="3048000" cy="307777"/>
          </a:xfrm>
          <a:prstGeom prst="rect">
            <a:avLst/>
          </a:prstGeom>
          <a:noFill/>
        </p:spPr>
        <p:txBody>
          <a:bodyPr wrap="square" rtlCol="0">
            <a:spAutoFit/>
          </a:bodyPr>
          <a:lstStyle/>
          <a:p>
            <a:r>
              <a:rPr lang="en-US" sz="1400" dirty="0"/>
              <a:t>Source: Army STARRS calculations</a:t>
            </a:r>
          </a:p>
        </p:txBody>
      </p:sp>
    </p:spTree>
    <p:extLst>
      <p:ext uri="{BB962C8B-B14F-4D97-AF65-F5344CB8AC3E}">
        <p14:creationId xmlns:p14="http://schemas.microsoft.com/office/powerpoint/2010/main" val="335691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856" y="228600"/>
            <a:ext cx="4724399" cy="879987"/>
          </a:xfrm>
        </p:spPr>
        <p:txBody>
          <a:bodyPr/>
          <a:lstStyle/>
          <a:p>
            <a:r>
              <a:rPr lang="en-US" sz="2800" dirty="0"/>
              <a:t>What Was Needed?</a:t>
            </a:r>
          </a:p>
        </p:txBody>
      </p:sp>
      <p:sp>
        <p:nvSpPr>
          <p:cNvPr id="3" name="Content Placeholder 2"/>
          <p:cNvSpPr>
            <a:spLocks noGrp="1"/>
          </p:cNvSpPr>
          <p:nvPr>
            <p:ph idx="1"/>
          </p:nvPr>
        </p:nvSpPr>
        <p:spPr>
          <a:xfrm>
            <a:off x="445655" y="1524000"/>
            <a:ext cx="8229600" cy="4604623"/>
          </a:xfrm>
        </p:spPr>
        <p:txBody>
          <a:bodyPr/>
          <a:lstStyle/>
          <a:p>
            <a:pPr marL="0" indent="0">
              <a:buNone/>
            </a:pPr>
            <a:endParaRPr lang="en-US" sz="1600" dirty="0">
              <a:ea typeface="ＭＳ Ｐゴシック" pitchFamily="34" charset="-128"/>
            </a:endParaRPr>
          </a:p>
          <a:p>
            <a:pPr marL="0" indent="0">
              <a:buNone/>
            </a:pPr>
            <a:endParaRPr lang="en-US" sz="1600" dirty="0">
              <a:ea typeface="ＭＳ Ｐゴシック" pitchFamily="34" charset="-128"/>
            </a:endParaRPr>
          </a:p>
        </p:txBody>
      </p:sp>
      <p:sp>
        <p:nvSpPr>
          <p:cNvPr id="5" name="Rectangle 4"/>
          <p:cNvSpPr/>
          <p:nvPr/>
        </p:nvSpPr>
        <p:spPr>
          <a:xfrm>
            <a:off x="579582" y="1814991"/>
            <a:ext cx="8077200" cy="3837974"/>
          </a:xfrm>
          <a:prstGeom prst="rect">
            <a:avLst/>
          </a:prstGeom>
        </p:spPr>
        <p:txBody>
          <a:bodyPr wrap="square">
            <a:spAutoFit/>
          </a:bodyPr>
          <a:lstStyle/>
          <a:p>
            <a:pPr lvl="0">
              <a:lnSpc>
                <a:spcPct val="90000"/>
              </a:lnSpc>
              <a:spcBef>
                <a:spcPct val="20000"/>
              </a:spcBef>
              <a:spcAft>
                <a:spcPts val="600"/>
              </a:spcAft>
            </a:pPr>
            <a:r>
              <a:rPr lang="en-US" dirty="0">
                <a:solidFill>
                  <a:prstClr val="black"/>
                </a:solidFill>
                <a:latin typeface="Calibri"/>
              </a:rPr>
              <a:t>To address this complicated problem, the Army needed research that was sufficiently:</a:t>
            </a:r>
          </a:p>
          <a:p>
            <a:pPr marL="342900" lvl="0" indent="-342900">
              <a:lnSpc>
                <a:spcPct val="90000"/>
              </a:lnSpc>
              <a:spcBef>
                <a:spcPct val="20000"/>
              </a:spcBef>
              <a:spcAft>
                <a:spcPts val="600"/>
              </a:spcAft>
              <a:buFont typeface="Arial" panose="020B0604020202020204" pitchFamily="34" charset="0"/>
              <a:buChar char="•"/>
            </a:pPr>
            <a:r>
              <a:rPr lang="en-US" dirty="0">
                <a:solidFill>
                  <a:prstClr val="black"/>
                </a:solidFill>
                <a:latin typeface="Calibri"/>
              </a:rPr>
              <a:t>large (suicide is a rare event)</a:t>
            </a:r>
          </a:p>
          <a:p>
            <a:pPr marL="342900" lvl="0" indent="-342900">
              <a:lnSpc>
                <a:spcPct val="90000"/>
              </a:lnSpc>
              <a:spcBef>
                <a:spcPct val="20000"/>
              </a:spcBef>
              <a:spcAft>
                <a:spcPts val="600"/>
              </a:spcAft>
              <a:buFont typeface="Arial" panose="020B0604020202020204" pitchFamily="34" charset="0"/>
              <a:buChar char="•"/>
            </a:pPr>
            <a:r>
              <a:rPr lang="en-US" dirty="0">
                <a:solidFill>
                  <a:prstClr val="black"/>
                </a:solidFill>
                <a:latin typeface="Calibri"/>
              </a:rPr>
              <a:t>creative (using state-of-the-art methodologies)</a:t>
            </a:r>
          </a:p>
          <a:p>
            <a:pPr marL="342900" lvl="0" indent="-342900">
              <a:lnSpc>
                <a:spcPct val="90000"/>
              </a:lnSpc>
              <a:spcBef>
                <a:spcPct val="20000"/>
              </a:spcBef>
              <a:spcAft>
                <a:spcPts val="600"/>
              </a:spcAft>
              <a:buFont typeface="Arial" panose="020B0604020202020204" pitchFamily="34" charset="0"/>
              <a:buChar char="•"/>
            </a:pPr>
            <a:r>
              <a:rPr lang="en-US" dirty="0">
                <a:solidFill>
                  <a:prstClr val="black"/>
                </a:solidFill>
                <a:latin typeface="Calibri"/>
              </a:rPr>
              <a:t>comprehensive (attack problem from multiple angles)</a:t>
            </a:r>
          </a:p>
          <a:p>
            <a:pPr marL="342900" lvl="0" indent="-342900">
              <a:lnSpc>
                <a:spcPct val="90000"/>
              </a:lnSpc>
              <a:spcBef>
                <a:spcPct val="20000"/>
              </a:spcBef>
              <a:spcAft>
                <a:spcPts val="600"/>
              </a:spcAft>
              <a:buFont typeface="Arial" panose="020B0604020202020204" pitchFamily="34" charset="0"/>
              <a:buChar char="•"/>
            </a:pPr>
            <a:endParaRPr lang="en-US" dirty="0">
              <a:solidFill>
                <a:prstClr val="black"/>
              </a:solidFill>
              <a:latin typeface="Calibri"/>
            </a:endParaRPr>
          </a:p>
          <a:p>
            <a:pPr lvl="0">
              <a:lnSpc>
                <a:spcPct val="90000"/>
              </a:lnSpc>
              <a:spcBef>
                <a:spcPct val="20000"/>
              </a:spcBef>
              <a:spcAft>
                <a:spcPts val="600"/>
              </a:spcAft>
            </a:pPr>
            <a:r>
              <a:rPr lang="en-US" dirty="0">
                <a:solidFill>
                  <a:prstClr val="black"/>
                </a:solidFill>
                <a:latin typeface="Calibri"/>
              </a:rPr>
              <a:t>The Army approached NIMH to find academic scientists with the expertise and experience to design and conduct an independent research program to investigate the problem.</a:t>
            </a:r>
          </a:p>
        </p:txBody>
      </p:sp>
    </p:spTree>
    <p:extLst>
      <p:ext uri="{BB962C8B-B14F-4D97-AF65-F5344CB8AC3E}">
        <p14:creationId xmlns:p14="http://schemas.microsoft.com/office/powerpoint/2010/main" val="421697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856" y="228600"/>
            <a:ext cx="4724399" cy="879987"/>
          </a:xfrm>
        </p:spPr>
        <p:txBody>
          <a:bodyPr/>
          <a:lstStyle/>
          <a:p>
            <a:r>
              <a:rPr lang="en-US" sz="2800" dirty="0"/>
              <a:t>Competitively Awarded Grant</a:t>
            </a:r>
          </a:p>
        </p:txBody>
      </p:sp>
      <p:sp>
        <p:nvSpPr>
          <p:cNvPr id="3" name="Content Placeholder 2"/>
          <p:cNvSpPr>
            <a:spLocks noGrp="1"/>
          </p:cNvSpPr>
          <p:nvPr>
            <p:ph idx="1"/>
          </p:nvPr>
        </p:nvSpPr>
        <p:spPr>
          <a:xfrm>
            <a:off x="452582" y="1447800"/>
            <a:ext cx="8229600" cy="4604623"/>
          </a:xfrm>
        </p:spPr>
        <p:txBody>
          <a:bodyPr/>
          <a:lstStyle/>
          <a:p>
            <a:pPr marL="0" indent="0">
              <a:buNone/>
            </a:pPr>
            <a:endParaRPr lang="en-US" sz="1600" dirty="0">
              <a:ea typeface="ＭＳ Ｐゴシック" pitchFamily="34" charset="-128"/>
            </a:endParaRPr>
          </a:p>
          <a:p>
            <a:pPr marL="0" indent="0">
              <a:buNone/>
            </a:pPr>
            <a:endParaRPr lang="en-US" sz="1600" dirty="0">
              <a:ea typeface="ＭＳ Ｐゴシック" pitchFamily="34" charset="-128"/>
            </a:endParaRPr>
          </a:p>
        </p:txBody>
      </p:sp>
      <p:sp>
        <p:nvSpPr>
          <p:cNvPr id="5" name="Rectangle 4"/>
          <p:cNvSpPr/>
          <p:nvPr/>
        </p:nvSpPr>
        <p:spPr>
          <a:xfrm>
            <a:off x="514929" y="1588562"/>
            <a:ext cx="8077200" cy="4355038"/>
          </a:xfrm>
          <a:prstGeom prst="rect">
            <a:avLst/>
          </a:prstGeom>
        </p:spPr>
        <p:txBody>
          <a:bodyPr wrap="square">
            <a:spAutoFit/>
          </a:bodyPr>
          <a:lstStyle/>
          <a:p>
            <a:pPr marL="342900" lvl="0" indent="-342900">
              <a:lnSpc>
                <a:spcPct val="90000"/>
              </a:lnSpc>
              <a:spcBef>
                <a:spcPct val="20000"/>
              </a:spcBef>
              <a:spcAft>
                <a:spcPts val="600"/>
              </a:spcAft>
              <a:buFont typeface="Arial" panose="020B0604020202020204" pitchFamily="34" charset="0"/>
              <a:buChar char="•"/>
            </a:pPr>
            <a:r>
              <a:rPr lang="en-US" dirty="0">
                <a:solidFill>
                  <a:prstClr val="black"/>
                </a:solidFill>
                <a:latin typeface="Calibri"/>
              </a:rPr>
              <a:t>NIMH issued a request for grant applications to design &amp; implement the necessary research</a:t>
            </a:r>
            <a:endParaRPr lang="en-US" sz="2200" dirty="0">
              <a:solidFill>
                <a:prstClr val="black"/>
              </a:solidFill>
              <a:latin typeface="Calibri"/>
            </a:endParaRPr>
          </a:p>
          <a:p>
            <a:pPr marL="342900" lvl="0" indent="-342900">
              <a:lnSpc>
                <a:spcPct val="90000"/>
              </a:lnSpc>
              <a:spcBef>
                <a:spcPct val="20000"/>
              </a:spcBef>
              <a:spcAft>
                <a:spcPts val="600"/>
              </a:spcAft>
              <a:buFont typeface="Arial" panose="020B0604020202020204" pitchFamily="34" charset="0"/>
              <a:buChar char="•"/>
            </a:pPr>
            <a:r>
              <a:rPr lang="en-US" dirty="0">
                <a:solidFill>
                  <a:prstClr val="black"/>
                </a:solidFill>
                <a:latin typeface="Calibri"/>
              </a:rPr>
              <a:t>The winning submission was from a consortium of multi-disciplinary investigators at the Uniformed Services University (USU); the University of California, San Diego (UCSD); Harvard Medical School (HMS); and the University of Michigan (UM) </a:t>
            </a:r>
          </a:p>
          <a:p>
            <a:pPr marL="1257300" lvl="8" indent="-342900">
              <a:spcBef>
                <a:spcPct val="20000"/>
              </a:spcBef>
              <a:spcAft>
                <a:spcPts val="600"/>
              </a:spcAft>
              <a:buFont typeface="Wingdings" panose="05000000000000000000" pitchFamily="2" charset="2"/>
              <a:buChar char="§"/>
            </a:pPr>
            <a:r>
              <a:rPr lang="en-US" sz="2000" dirty="0">
                <a:solidFill>
                  <a:prstClr val="black"/>
                </a:solidFill>
                <a:latin typeface="Calibri"/>
              </a:rPr>
              <a:t>Robert J. </a:t>
            </a:r>
            <a:r>
              <a:rPr lang="en-US" sz="2000" dirty="0" err="1">
                <a:solidFill>
                  <a:prstClr val="black"/>
                </a:solidFill>
                <a:latin typeface="Calibri"/>
              </a:rPr>
              <a:t>Ursano</a:t>
            </a:r>
            <a:r>
              <a:rPr lang="en-US" sz="2000" dirty="0">
                <a:solidFill>
                  <a:prstClr val="black"/>
                </a:solidFill>
                <a:latin typeface="Calibri"/>
              </a:rPr>
              <a:t>, MD (USU): PI</a:t>
            </a:r>
          </a:p>
          <a:p>
            <a:pPr marL="1257300" lvl="8" indent="-342900">
              <a:spcBef>
                <a:spcPct val="20000"/>
              </a:spcBef>
              <a:spcAft>
                <a:spcPts val="600"/>
              </a:spcAft>
              <a:buFont typeface="Wingdings" panose="05000000000000000000" pitchFamily="2" charset="2"/>
              <a:buChar char="§"/>
            </a:pPr>
            <a:r>
              <a:rPr lang="en-US" sz="2000" dirty="0">
                <a:solidFill>
                  <a:prstClr val="black"/>
                </a:solidFill>
                <a:latin typeface="Calibri"/>
              </a:rPr>
              <a:t>Murray B. Stein, MD, MPH (UCSD): Co-PI</a:t>
            </a:r>
          </a:p>
          <a:p>
            <a:pPr marL="1257300" lvl="8" indent="-342900">
              <a:spcBef>
                <a:spcPct val="20000"/>
              </a:spcBef>
              <a:spcAft>
                <a:spcPts val="600"/>
              </a:spcAft>
              <a:buFont typeface="Wingdings" panose="05000000000000000000" pitchFamily="2" charset="2"/>
              <a:buChar char="§"/>
            </a:pPr>
            <a:r>
              <a:rPr lang="en-US" sz="2000" dirty="0">
                <a:solidFill>
                  <a:prstClr val="black"/>
                </a:solidFill>
                <a:latin typeface="Calibri"/>
              </a:rPr>
              <a:t>Ronald C. Kessler, PhD (Harvard): Site PI</a:t>
            </a:r>
          </a:p>
          <a:p>
            <a:pPr marL="1257300" lvl="8" indent="-342900">
              <a:spcBef>
                <a:spcPct val="20000"/>
              </a:spcBef>
              <a:spcAft>
                <a:spcPts val="600"/>
              </a:spcAft>
              <a:buFont typeface="Wingdings" panose="05000000000000000000" pitchFamily="2" charset="2"/>
              <a:buChar char="§"/>
            </a:pPr>
            <a:r>
              <a:rPr lang="en-US" sz="2000" dirty="0">
                <a:solidFill>
                  <a:prstClr val="black"/>
                </a:solidFill>
                <a:latin typeface="Calibri"/>
              </a:rPr>
              <a:t>Steve </a:t>
            </a:r>
            <a:r>
              <a:rPr lang="en-US" sz="2000" dirty="0" err="1">
                <a:solidFill>
                  <a:prstClr val="black"/>
                </a:solidFill>
                <a:latin typeface="Calibri"/>
              </a:rPr>
              <a:t>Heeringa</a:t>
            </a:r>
            <a:r>
              <a:rPr lang="en-US" sz="2000" dirty="0">
                <a:solidFill>
                  <a:prstClr val="black"/>
                </a:solidFill>
                <a:latin typeface="Calibri"/>
              </a:rPr>
              <a:t>, PhD then James Wagner, PhD (UM): Site PI</a:t>
            </a:r>
          </a:p>
        </p:txBody>
      </p:sp>
    </p:spTree>
    <p:extLst>
      <p:ext uri="{BB962C8B-B14F-4D97-AF65-F5344CB8AC3E}">
        <p14:creationId xmlns:p14="http://schemas.microsoft.com/office/powerpoint/2010/main" val="167741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1" y="132735"/>
            <a:ext cx="4724399" cy="879987"/>
          </a:xfrm>
        </p:spPr>
        <p:txBody>
          <a:bodyPr/>
          <a:lstStyle/>
          <a:p>
            <a:r>
              <a:rPr lang="en-US" sz="2800" dirty="0"/>
              <a:t>Goals of Army STARRS</a:t>
            </a:r>
            <a:br>
              <a:rPr lang="en-US" sz="2800" dirty="0"/>
            </a:br>
            <a:r>
              <a:rPr lang="en-US" sz="2800" dirty="0"/>
              <a:t>(2009-2015)</a:t>
            </a:r>
          </a:p>
        </p:txBody>
      </p:sp>
      <p:sp>
        <p:nvSpPr>
          <p:cNvPr id="3" name="Content Placeholder 2"/>
          <p:cNvSpPr>
            <a:spLocks noGrp="1"/>
          </p:cNvSpPr>
          <p:nvPr>
            <p:ph idx="1"/>
          </p:nvPr>
        </p:nvSpPr>
        <p:spPr>
          <a:xfrm>
            <a:off x="609600" y="1981200"/>
            <a:ext cx="7848600" cy="3733800"/>
          </a:xfrm>
        </p:spPr>
        <p:txBody>
          <a:bodyPr/>
          <a:lstStyle/>
          <a:p>
            <a:pPr eaLnBrk="1" hangingPunct="1">
              <a:lnSpc>
                <a:spcPct val="90000"/>
              </a:lnSpc>
            </a:pPr>
            <a:r>
              <a:rPr lang="en-US" dirty="0">
                <a:solidFill>
                  <a:prstClr val="black"/>
                </a:solidFill>
                <a:ea typeface="ＭＳ Ｐゴシック"/>
              </a:rPr>
              <a:t>To identify risk &amp; protective factors for suicide &amp; suicide-related behavior for the Army to use to revise existing risk reduction programs &amp; efforts and/or develop new risk reduction programs.</a:t>
            </a:r>
          </a:p>
          <a:p>
            <a:pPr lvl="0" eaLnBrk="1" hangingPunct="1">
              <a:lnSpc>
                <a:spcPct val="90000"/>
              </a:lnSpc>
            </a:pPr>
            <a:r>
              <a:rPr lang="en-US" dirty="0">
                <a:solidFill>
                  <a:prstClr val="black"/>
                </a:solidFill>
                <a:ea typeface="ＭＳ Ｐゴシック"/>
              </a:rPr>
              <a:t>To deliver “actionable” findings to the Army rapidly (during the course of the research; not wait until the end)</a:t>
            </a:r>
          </a:p>
          <a:p>
            <a:pPr lvl="0" eaLnBrk="1" hangingPunct="1">
              <a:lnSpc>
                <a:spcPct val="90000"/>
              </a:lnSpc>
            </a:pPr>
            <a:r>
              <a:rPr lang="en-US" dirty="0">
                <a:solidFill>
                  <a:prstClr val="black"/>
                </a:solidFill>
                <a:ea typeface="ＭＳ Ｐゴシック"/>
              </a:rPr>
              <a:t>To establish Army cohorts for future follow-up studies &amp; continued benefit to the Army &amp; DoD</a:t>
            </a:r>
            <a:endParaRPr lang="en-US" sz="1600" dirty="0">
              <a:ea typeface="ＭＳ Ｐゴシック" pitchFamily="34" charset="-128"/>
            </a:endParaRPr>
          </a:p>
          <a:p>
            <a:pPr marL="0" indent="0">
              <a:buNone/>
            </a:pPr>
            <a:endParaRPr lang="en-US" sz="1600" dirty="0">
              <a:ea typeface="ＭＳ Ｐゴシック" pitchFamily="34" charset="-128"/>
            </a:endParaRPr>
          </a:p>
        </p:txBody>
      </p:sp>
    </p:spTree>
    <p:extLst>
      <p:ext uri="{BB962C8B-B14F-4D97-AF65-F5344CB8AC3E}">
        <p14:creationId xmlns:p14="http://schemas.microsoft.com/office/powerpoint/2010/main" val="19915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959ED2277AA449A452A0FD0D576BA6" ma:contentTypeVersion="0" ma:contentTypeDescription="Create a new document." ma:contentTypeScope="" ma:versionID="b266cdb5479c9f8d7432c805385016d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80CE1F6-BD59-4195-90B9-F2BA644B88D8}">
  <ds:schemaRefs>
    <ds:schemaRef ds:uri="http://schemas.microsoft.com/sharepoint/v3/contenttype/forms"/>
  </ds:schemaRefs>
</ds:datastoreItem>
</file>

<file path=customXml/itemProps2.xml><?xml version="1.0" encoding="utf-8"?>
<ds:datastoreItem xmlns:ds="http://schemas.openxmlformats.org/officeDocument/2006/customXml" ds:itemID="{E6BD4F34-C97F-48FA-9B9C-621BC4FA4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4BC20AA-944A-4AF9-8AEA-F1D696EB880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40344</TotalTime>
  <Words>2322</Words>
  <Application>Microsoft Office PowerPoint</Application>
  <PresentationFormat>On-screen Show (4:3)</PresentationFormat>
  <Paragraphs>287</Paragraphs>
  <Slides>27</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ＭＳ Ｐゴシック</vt:lpstr>
      <vt:lpstr>Arial</vt:lpstr>
      <vt:lpstr>Arial</vt:lpstr>
      <vt:lpstr>ArialMT</vt:lpstr>
      <vt:lpstr>Calibri</vt:lpstr>
      <vt:lpstr>Optima</vt:lpstr>
      <vt:lpstr>Wingdings</vt:lpstr>
      <vt:lpstr>Office Theme</vt:lpstr>
      <vt:lpstr>Microsoft Excel Worksheet</vt:lpstr>
      <vt:lpstr>Document</vt:lpstr>
      <vt:lpstr> Army Study to Assess Risk and Resilience in Servicemembers  (Army STARRS)       and  Study to Assess Risk and Resilience in Servicemembers – Longitudinal Study (STARRS-LS)    Robert J. Ursano, M.D. Professor of Psychiatry and Neuroscience Director: Center for the Study of Traumatic Stress Uniformed Services University of the Health Sciences Bethesda, MD USA </vt:lpstr>
      <vt:lpstr>PowerPoint Presentation</vt:lpstr>
      <vt:lpstr>Why Was STARRS Needed?</vt:lpstr>
      <vt:lpstr>Suicide Trends: Active Duty Army &amp; Matched Civilians</vt:lpstr>
      <vt:lpstr>Was it due to the Wars?</vt:lpstr>
      <vt:lpstr>Active Duty Army Suicide Rates by Deployment Status</vt:lpstr>
      <vt:lpstr>What Was Needed?</vt:lpstr>
      <vt:lpstr>Competitively Awarded Grant</vt:lpstr>
      <vt:lpstr>Goals of Army STARRS (2009-2015)</vt:lpstr>
      <vt:lpstr>Design of Army STARRS</vt:lpstr>
      <vt:lpstr>Army STARRS: 8 Component  Studies</vt:lpstr>
      <vt:lpstr>Army STARRS Data Collection Summary: Soldiers, Surveys, Biosamples For Studies with Data Collection from Soldiers (HADS, CID, CRS not included)</vt:lpstr>
      <vt:lpstr>Army STARRS: Data Collection Timeline</vt:lpstr>
      <vt:lpstr>Study to Assess Risk and Resilience in Servicemembers – Longitudinal Study (STARRS-LS)  Continuation of the Army Study to Assess Risk and Resilience in Servicemembers (Army STARRS)  2015 to present</vt:lpstr>
      <vt:lpstr>STARRS-LS: 3 Cohorts being followed across time</vt:lpstr>
      <vt:lpstr>STARRS-LS: Diagram of Cohorts</vt:lpstr>
      <vt:lpstr>Progress Analyzing Data &amp;  Producing Findings</vt:lpstr>
      <vt:lpstr>STARRS Family of Studies (and Studies Based on STARRS Public Data)</vt:lpstr>
      <vt:lpstr>Suicide Rates (Enlisted Regular Army, 2004-2009)</vt:lpstr>
      <vt:lpstr>Suicide Attempt Rates (Enlisted Regular Army, 2004-2009)</vt:lpstr>
      <vt:lpstr>WHEN:…Suicide Attempt Risk by  Time in Service  (HADS 2004-2009)</vt:lpstr>
      <vt:lpstr>PowerPoint Presentation</vt:lpstr>
      <vt:lpstr>Concentration of Risk</vt:lpstr>
      <vt:lpstr>WHO:…Suicide Attempt (S.A.) Risk: Combat Arms, Special Forces &amp; Combat Medics (HADS 2004-2009)</vt:lpstr>
      <vt:lpstr>Frequency of IEDs &amp; Suicide Attempts (HADS 2004-2009)</vt:lpstr>
      <vt:lpstr>Risk of Suicide Attempt (SA) among Soldiers in Army Units with a History of Suicide Attempts (HADS 2004-2009)</vt:lpstr>
      <vt:lpstr>Documented Family Violence (FV) and Risk of Suicide Attempt (HADS 2004-2009)</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NIH User</dc:creator>
  <cp:lastModifiedBy>PAUL HURWITZ</cp:lastModifiedBy>
  <cp:revision>1664</cp:revision>
  <cp:lastPrinted>2018-07-05T19:43:07Z</cp:lastPrinted>
  <dcterms:created xsi:type="dcterms:W3CDTF">2011-08-08T17:53:09Z</dcterms:created>
  <dcterms:modified xsi:type="dcterms:W3CDTF">2023-06-07T13:10:10Z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0x01010017959ED2277AA449A452A0FD0D576BA6</vt:lpwstr>
  </property>
</Properties>
</file>